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648" r:id="rId4"/>
  </p:sldMasterIdLst>
  <p:notesMasterIdLst>
    <p:notesMasterId r:id="rId32"/>
  </p:notesMasterIdLst>
  <p:handoutMasterIdLst>
    <p:handoutMasterId r:id="rId33"/>
  </p:handoutMasterIdLst>
  <p:sldIdLst>
    <p:sldId id="282" r:id="rId5"/>
    <p:sldId id="292" r:id="rId6"/>
    <p:sldId id="299" r:id="rId7"/>
    <p:sldId id="293" r:id="rId8"/>
    <p:sldId id="301" r:id="rId9"/>
    <p:sldId id="283" r:id="rId10"/>
    <p:sldId id="302" r:id="rId11"/>
    <p:sldId id="304" r:id="rId12"/>
    <p:sldId id="303" r:id="rId13"/>
    <p:sldId id="308" r:id="rId14"/>
    <p:sldId id="307" r:id="rId15"/>
    <p:sldId id="306" r:id="rId16"/>
    <p:sldId id="309" r:id="rId17"/>
    <p:sldId id="310" r:id="rId18"/>
    <p:sldId id="297" r:id="rId19"/>
    <p:sldId id="305" r:id="rId20"/>
    <p:sldId id="300" r:id="rId21"/>
    <p:sldId id="256" r:id="rId22"/>
    <p:sldId id="284" r:id="rId23"/>
    <p:sldId id="311" r:id="rId24"/>
    <p:sldId id="312" r:id="rId25"/>
    <p:sldId id="294" r:id="rId26"/>
    <p:sldId id="315" r:id="rId27"/>
    <p:sldId id="313" r:id="rId28"/>
    <p:sldId id="316" r:id="rId29"/>
    <p:sldId id="295" r:id="rId30"/>
    <p:sldId id="296"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073A0DAA-6AF3-43AB-8588-CEC1D06C72B9}"/>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574" autoAdjust="0"/>
  </p:normalViewPr>
  <p:slideViewPr>
    <p:cSldViewPr snapToGrid="0">
      <p:cViewPr>
        <p:scale>
          <a:sx n="47" d="100"/>
          <a:sy n="47" d="100"/>
        </p:scale>
        <p:origin x="1380" y="772"/>
      </p:cViewPr>
      <p:guideLst/>
    </p:cSldViewPr>
  </p:slideViewPr>
  <p:notesTextViewPr>
    <p:cViewPr>
      <p:scale>
        <a:sx n="3" d="2"/>
        <a:sy n="3" d="2"/>
      </p:scale>
      <p:origin x="0" y="0"/>
    </p:cViewPr>
  </p:notesTextViewPr>
  <p:sorterViewPr>
    <p:cViewPr>
      <p:scale>
        <a:sx n="100" d="100"/>
        <a:sy n="100" d="100"/>
      </p:scale>
      <p:origin x="0" y="0"/>
    </p:cViewPr>
  </p:sorterViewPr>
  <p:notesViewPr>
    <p:cSldViewPr snapToGrid="0">
      <p:cViewPr varScale="1">
        <p:scale>
          <a:sx n="84" d="100"/>
          <a:sy n="84" d="100"/>
        </p:scale>
        <p:origin x="3828" y="9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handoutMaster" Target="handoutMasters/handoutMaster1.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 Id="rId8" Type="http://schemas.openxmlformats.org/officeDocument/2006/relationships/slide" Target="slides/slide4.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r>
              <a:rPr lang="en-US" dirty="0">
                <a:solidFill>
                  <a:schemeClr val="accent1"/>
                </a:solidFill>
              </a:rPr>
              <a:t>Gross Revenue</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endParaRPr lang="en-US"/>
        </a:p>
      </c:txPr>
    </c:title>
    <c:autoTitleDeleted val="0"/>
    <c:plotArea>
      <c:layout/>
      <c:barChart>
        <c:barDir val="col"/>
        <c:grouping val="clustered"/>
        <c:varyColors val="0"/>
        <c:ser>
          <c:idx val="0"/>
          <c:order val="0"/>
          <c:tx>
            <c:strRef>
              <c:f>Sheet1!$B$1</c:f>
              <c:strCache>
                <c:ptCount val="1"/>
                <c:pt idx="0">
                  <c:v>Series 1</c:v>
                </c:pt>
              </c:strCache>
            </c:strRef>
          </c:tx>
          <c:spPr>
            <a:solidFill>
              <a:schemeClr val="accent3"/>
            </a:solidFill>
            <a:ln>
              <a:noFill/>
            </a:ln>
            <a:effectLst/>
          </c:spPr>
          <c:invertIfNegative val="0"/>
          <c:dPt>
            <c:idx val="1"/>
            <c:invertIfNegative val="0"/>
            <c:bubble3D val="0"/>
            <c:spPr>
              <a:solidFill>
                <a:schemeClr val="accent2"/>
              </a:solidFill>
              <a:ln>
                <a:noFill/>
              </a:ln>
              <a:effectLst/>
            </c:spPr>
            <c:extLst>
              <c:ext xmlns:c16="http://schemas.microsoft.com/office/drawing/2014/chart" uri="{C3380CC4-5D6E-409C-BE32-E72D297353CC}">
                <c16:uniqueId val="{00000001-0ADA-48E7-A321-402E979D2202}"/>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3-0ADA-48E7-A321-402E979D2202}"/>
              </c:ext>
            </c:extLst>
          </c:dPt>
          <c:dPt>
            <c:idx val="4"/>
            <c:invertIfNegative val="0"/>
            <c:bubble3D val="0"/>
            <c:spPr>
              <a:solidFill>
                <a:schemeClr val="accent4"/>
              </a:solidFill>
              <a:ln>
                <a:noFill/>
              </a:ln>
              <a:effectLst/>
            </c:spPr>
            <c:extLst>
              <c:ext xmlns:c16="http://schemas.microsoft.com/office/drawing/2014/chart" uri="{C3380CC4-5D6E-409C-BE32-E72D297353CC}">
                <c16:uniqueId val="{00000005-0ADA-48E7-A321-402E979D2202}"/>
              </c:ext>
            </c:extLst>
          </c:dPt>
          <c:cat>
            <c:strRef>
              <c:f>Sheet1!$A$2:$A$6</c:f>
              <c:strCache>
                <c:ptCount val="5"/>
                <c:pt idx="0">
                  <c:v>20YY</c:v>
                </c:pt>
                <c:pt idx="1">
                  <c:v>20YY</c:v>
                </c:pt>
                <c:pt idx="2">
                  <c:v>20YY</c:v>
                </c:pt>
                <c:pt idx="3">
                  <c:v>20YY</c:v>
                </c:pt>
                <c:pt idx="4">
                  <c:v>20YY</c:v>
                </c:pt>
              </c:strCache>
            </c:strRef>
          </c:cat>
          <c:val>
            <c:numRef>
              <c:f>Sheet1!$B$2:$B$6</c:f>
              <c:numCache>
                <c:formatCode>[$$-409]#,##0</c:formatCode>
                <c:ptCount val="5"/>
                <c:pt idx="0">
                  <c:v>0</c:v>
                </c:pt>
                <c:pt idx="1">
                  <c:v>6750</c:v>
                </c:pt>
                <c:pt idx="2">
                  <c:v>33750</c:v>
                </c:pt>
                <c:pt idx="3">
                  <c:v>135000</c:v>
                </c:pt>
                <c:pt idx="4">
                  <c:v>270000</c:v>
                </c:pt>
              </c:numCache>
            </c:numRef>
          </c:val>
          <c:extLst>
            <c:ext xmlns:c16="http://schemas.microsoft.com/office/drawing/2014/chart" uri="{C3380CC4-5D6E-409C-BE32-E72D297353CC}">
              <c16:uniqueId val="{00000006-0ADA-48E7-A321-402E979D2202}"/>
            </c:ext>
          </c:extLst>
        </c:ser>
        <c:dLbls>
          <c:showLegendKey val="0"/>
          <c:showVal val="0"/>
          <c:showCatName val="0"/>
          <c:showSerName val="0"/>
          <c:showPercent val="0"/>
          <c:showBubbleSize val="0"/>
        </c:dLbls>
        <c:gapWidth val="25"/>
        <c:axId val="1000041416"/>
        <c:axId val="1000041744"/>
      </c:barChart>
      <c:catAx>
        <c:axId val="1000041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000041744"/>
        <c:crosses val="autoZero"/>
        <c:auto val="1"/>
        <c:lblAlgn val="ctr"/>
        <c:lblOffset val="100"/>
        <c:noMultiLvlLbl val="0"/>
      </c:catAx>
      <c:valAx>
        <c:axId val="1000041744"/>
        <c:scaling>
          <c:orientation val="minMax"/>
        </c:scaling>
        <c:delete val="0"/>
        <c:axPos val="l"/>
        <c:majorGridlines>
          <c:spPr>
            <a:ln w="9525" cap="flat" cmpd="sng" algn="ctr">
              <a:solidFill>
                <a:schemeClr val="tx1">
                  <a:lumMod val="15000"/>
                  <a:lumOff val="85000"/>
                </a:schemeClr>
              </a:solidFill>
              <a:round/>
            </a:ln>
            <a:effectLst/>
          </c:spPr>
        </c:majorGridlines>
        <c:numFmt formatCode="[$$-409]#,##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00004141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r>
              <a:rPr lang="en-US" dirty="0">
                <a:solidFill>
                  <a:schemeClr val="accent1"/>
                </a:solidFill>
              </a:rPr>
              <a:t>Company Sales</a:t>
            </a: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endParaRPr lang="en-US"/>
        </a:p>
      </c:txPr>
    </c:title>
    <c:autoTitleDeleted val="0"/>
    <c:plotArea>
      <c:layout/>
      <c:doughnutChart>
        <c:varyColors val="1"/>
        <c:ser>
          <c:idx val="0"/>
          <c:order val="0"/>
          <c:tx>
            <c:strRef>
              <c:f>Sheet1!$B$1</c:f>
              <c:strCache>
                <c:ptCount val="1"/>
                <c:pt idx="0">
                  <c:v>Series 1</c:v>
                </c:pt>
              </c:strCache>
            </c:strRef>
          </c:tx>
          <c:spPr>
            <a:solidFill>
              <a:schemeClr val="accent3"/>
            </a:solidFill>
          </c:spPr>
          <c:dPt>
            <c:idx val="0"/>
            <c:bubble3D val="0"/>
            <c:spPr>
              <a:solidFill>
                <a:schemeClr val="accent3"/>
              </a:solidFill>
              <a:ln>
                <a:noFill/>
              </a:ln>
              <a:effectLst/>
            </c:spPr>
            <c:extLst>
              <c:ext xmlns:c16="http://schemas.microsoft.com/office/drawing/2014/chart" uri="{C3380CC4-5D6E-409C-BE32-E72D297353CC}">
                <c16:uniqueId val="{00000007-BEFA-4A5E-AB52-FBB4B74C74A7}"/>
              </c:ext>
            </c:extLst>
          </c:dPt>
          <c:dPt>
            <c:idx val="1"/>
            <c:bubble3D val="0"/>
            <c:spPr>
              <a:solidFill>
                <a:schemeClr val="accent2"/>
              </a:solidFill>
              <a:ln>
                <a:noFill/>
              </a:ln>
              <a:effectLst/>
            </c:spPr>
            <c:extLst>
              <c:ext xmlns:c16="http://schemas.microsoft.com/office/drawing/2014/chart" uri="{C3380CC4-5D6E-409C-BE32-E72D297353CC}">
                <c16:uniqueId val="{00000001-0ADA-48E7-A321-402E979D2202}"/>
              </c:ext>
            </c:extLst>
          </c:dPt>
          <c:dPt>
            <c:idx val="2"/>
            <c:bubble3D val="0"/>
            <c:spPr>
              <a:solidFill>
                <a:schemeClr val="accent3"/>
              </a:solidFill>
              <a:ln>
                <a:noFill/>
              </a:ln>
              <a:effectLst/>
            </c:spPr>
            <c:extLst>
              <c:ext xmlns:c16="http://schemas.microsoft.com/office/drawing/2014/chart" uri="{C3380CC4-5D6E-409C-BE32-E72D297353CC}">
                <c16:uniqueId val="{00000006-BEFA-4A5E-AB52-FBB4B74C74A7}"/>
              </c:ext>
            </c:extLst>
          </c:dPt>
          <c:dPt>
            <c:idx val="3"/>
            <c:bubble3D val="0"/>
            <c:spPr>
              <a:solidFill>
                <a:schemeClr val="accent1"/>
              </a:solidFill>
              <a:ln>
                <a:noFill/>
              </a:ln>
              <a:effectLst/>
            </c:spPr>
            <c:extLst>
              <c:ext xmlns:c16="http://schemas.microsoft.com/office/drawing/2014/chart" uri="{C3380CC4-5D6E-409C-BE32-E72D297353CC}">
                <c16:uniqueId val="{00000003-0ADA-48E7-A321-402E979D2202}"/>
              </c:ext>
            </c:extLst>
          </c:dPt>
          <c:dPt>
            <c:idx val="4"/>
            <c:bubble3D val="0"/>
            <c:spPr>
              <a:solidFill>
                <a:schemeClr val="accent4"/>
              </a:solidFill>
              <a:ln>
                <a:noFill/>
              </a:ln>
              <a:effectLst/>
            </c:spPr>
            <c:extLst>
              <c:ext xmlns:c16="http://schemas.microsoft.com/office/drawing/2014/chart" uri="{C3380CC4-5D6E-409C-BE32-E72D297353CC}">
                <c16:uniqueId val="{00000005-0ADA-48E7-A321-402E979D2202}"/>
              </c:ext>
            </c:extLst>
          </c:dPt>
          <c:dLbls>
            <c:dLbl>
              <c:idx val="0"/>
              <c:delete val="1"/>
              <c:extLst>
                <c:ext xmlns:c15="http://schemas.microsoft.com/office/drawing/2012/chart" uri="{CE6537A1-D6FC-4f65-9D91-7224C49458BB}"/>
                <c:ext xmlns:c16="http://schemas.microsoft.com/office/drawing/2014/chart" uri="{C3380CC4-5D6E-409C-BE32-E72D297353CC}">
                  <c16:uniqueId val="{00000007-BEFA-4A5E-AB52-FBB4B74C74A7}"/>
                </c:ext>
              </c:extLst>
            </c:dLbl>
            <c:dLbl>
              <c:idx val="1"/>
              <c:layout>
                <c:manualLayout>
                  <c:x val="-0.11615923344937455"/>
                  <c:y val="-0.14002523289348653"/>
                </c:manualLayout>
              </c:layout>
              <c:showLegendKey val="1"/>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1-0ADA-48E7-A321-402E979D2202}"/>
                </c:ext>
              </c:extLst>
            </c:dLbl>
            <c:dLbl>
              <c:idx val="2"/>
              <c:layout>
                <c:manualLayout>
                  <c:x val="0.13864166572989867"/>
                  <c:y val="-0.15145586415009771"/>
                </c:manualLayout>
              </c:layout>
              <c:showLegendKey val="1"/>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BEFA-4A5E-AB52-FBB4B74C74A7}"/>
                </c:ext>
              </c:extLst>
            </c:dLbl>
            <c:dLbl>
              <c:idx val="3"/>
              <c:layout>
                <c:manualLayout>
                  <c:x val="6.9525299079784011E-2"/>
                  <c:y val="0.28576578141527864"/>
                </c:manualLayout>
              </c:layout>
              <c:showLegendKey val="1"/>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3-0ADA-48E7-A321-402E979D2202}"/>
                </c:ext>
              </c:extLst>
            </c:dLbl>
            <c:dLbl>
              <c:idx val="4"/>
              <c:layout>
                <c:manualLayout>
                  <c:x val="-8.1787666114047294E-2"/>
                  <c:y val="0.22861262513222283"/>
                </c:manualLayout>
              </c:layout>
              <c:showLegendKey val="1"/>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0ADA-48E7-A321-402E979D2202}"/>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showLegendKey val="1"/>
            <c:showVal val="1"/>
            <c:showCatName val="0"/>
            <c:showSerName val="0"/>
            <c:showPercent val="0"/>
            <c:showBubbleSize val="0"/>
            <c:showLeaderLines val="0"/>
            <c:extLst>
              <c:ext xmlns:c15="http://schemas.microsoft.com/office/drawing/2012/chart" uri="{CE6537A1-D6FC-4f65-9D91-7224C49458BB}"/>
            </c:extLst>
          </c:dLbls>
          <c:cat>
            <c:strRef>
              <c:f>Sheet1!$A$2:$A$6</c:f>
              <c:strCache>
                <c:ptCount val="5"/>
                <c:pt idx="0">
                  <c:v>20YY</c:v>
                </c:pt>
                <c:pt idx="1">
                  <c:v>20YY</c:v>
                </c:pt>
                <c:pt idx="2">
                  <c:v>20YY</c:v>
                </c:pt>
                <c:pt idx="3">
                  <c:v>20YY</c:v>
                </c:pt>
                <c:pt idx="4">
                  <c:v>20YY</c:v>
                </c:pt>
              </c:strCache>
            </c:strRef>
          </c:cat>
          <c:val>
            <c:numRef>
              <c:f>Sheet1!$B$2:$B$6</c:f>
              <c:numCache>
                <c:formatCode>[$$-409]#,##0</c:formatCode>
                <c:ptCount val="5"/>
                <c:pt idx="0">
                  <c:v>0</c:v>
                </c:pt>
                <c:pt idx="1">
                  <c:v>6750</c:v>
                </c:pt>
                <c:pt idx="2">
                  <c:v>33750</c:v>
                </c:pt>
                <c:pt idx="3">
                  <c:v>135000</c:v>
                </c:pt>
                <c:pt idx="4">
                  <c:v>270000</c:v>
                </c:pt>
              </c:numCache>
            </c:numRef>
          </c:val>
          <c:extLst>
            <c:ext xmlns:c16="http://schemas.microsoft.com/office/drawing/2014/chart" uri="{C3380CC4-5D6E-409C-BE32-E72D297353CC}">
              <c16:uniqueId val="{00000006-0ADA-48E7-A321-402E979D2202}"/>
            </c:ext>
          </c:extLst>
        </c:ser>
        <c:dLbls>
          <c:showLegendKey val="0"/>
          <c:showVal val="0"/>
          <c:showCatName val="0"/>
          <c:showSerName val="0"/>
          <c:showPercent val="0"/>
          <c:showBubbleSize val="0"/>
          <c:showLeaderLines val="0"/>
        </c:dLbls>
        <c:firstSliceAng val="0"/>
        <c:holeSize val="5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r>
              <a:rPr lang="en-US" dirty="0">
                <a:solidFill>
                  <a:schemeClr val="accent1"/>
                </a:solidFill>
              </a:rPr>
              <a:t>Revenue</a:t>
            </a:r>
            <a:r>
              <a:rPr lang="en-US" baseline="0" dirty="0">
                <a:solidFill>
                  <a:schemeClr val="accent1"/>
                </a:solidFill>
              </a:rPr>
              <a:t> Over Time</a:t>
            </a:r>
            <a:endParaRPr lang="en-US" dirty="0">
              <a:solidFill>
                <a:schemeClr val="accent1"/>
              </a:solidFill>
            </a:endParaRPr>
          </a:p>
        </c:rich>
      </c:tx>
      <c:layout/>
      <c:overlay val="0"/>
      <c:spPr>
        <a:noFill/>
        <a:ln>
          <a:noFill/>
        </a:ln>
        <a:effectLst/>
      </c:spPr>
      <c:txPr>
        <a:bodyPr rot="0" spcFirstLastPara="1" vertOverflow="ellipsis" vert="horz" wrap="square" anchor="ctr" anchorCtr="1"/>
        <a:lstStyle/>
        <a:p>
          <a:pPr>
            <a:defRPr sz="1862" b="0" i="0" u="none" strike="noStrike" kern="1200" spc="0" baseline="0">
              <a:solidFill>
                <a:schemeClr val="accent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dPt>
            <c:idx val="1"/>
            <c:marker>
              <c:symbol val="circle"/>
              <c:size val="5"/>
              <c:spPr>
                <a:solidFill>
                  <a:schemeClr val="accent1"/>
                </a:solidFill>
                <a:ln w="9525">
                  <a:solidFill>
                    <a:schemeClr val="accent1"/>
                  </a:solidFill>
                </a:ln>
                <a:effectLst/>
              </c:spPr>
            </c:marker>
            <c:bubble3D val="0"/>
            <c:spPr>
              <a:ln w="28575" cap="rnd">
                <a:solidFill>
                  <a:schemeClr val="accent1"/>
                </a:solidFill>
                <a:round/>
              </a:ln>
              <a:effectLst/>
            </c:spPr>
            <c:extLst>
              <c:ext xmlns:c16="http://schemas.microsoft.com/office/drawing/2014/chart" uri="{C3380CC4-5D6E-409C-BE32-E72D297353CC}">
                <c16:uniqueId val="{00000001-0ADA-48E7-A321-402E979D2202}"/>
              </c:ext>
            </c:extLst>
          </c:dPt>
          <c:dPt>
            <c:idx val="3"/>
            <c:marker>
              <c:symbol val="circle"/>
              <c:size val="5"/>
              <c:spPr>
                <a:solidFill>
                  <a:schemeClr val="accent1"/>
                </a:solidFill>
                <a:ln w="9525">
                  <a:solidFill>
                    <a:schemeClr val="accent1"/>
                  </a:solidFill>
                </a:ln>
                <a:effectLst/>
              </c:spPr>
            </c:marker>
            <c:bubble3D val="0"/>
            <c:spPr>
              <a:ln w="28575" cap="rnd">
                <a:solidFill>
                  <a:schemeClr val="accent1"/>
                </a:solidFill>
                <a:round/>
              </a:ln>
              <a:effectLst/>
            </c:spPr>
            <c:extLst>
              <c:ext xmlns:c16="http://schemas.microsoft.com/office/drawing/2014/chart" uri="{C3380CC4-5D6E-409C-BE32-E72D297353CC}">
                <c16:uniqueId val="{00000003-0ADA-48E7-A321-402E979D2202}"/>
              </c:ext>
            </c:extLst>
          </c:dPt>
          <c:dPt>
            <c:idx val="4"/>
            <c:marker>
              <c:symbol val="circle"/>
              <c:size val="5"/>
              <c:spPr>
                <a:solidFill>
                  <a:schemeClr val="accent1"/>
                </a:solidFill>
                <a:ln w="9525">
                  <a:solidFill>
                    <a:schemeClr val="accent1"/>
                  </a:solidFill>
                </a:ln>
                <a:effectLst/>
              </c:spPr>
            </c:marker>
            <c:bubble3D val="0"/>
            <c:spPr>
              <a:ln w="28575" cap="rnd">
                <a:solidFill>
                  <a:schemeClr val="accent1"/>
                </a:solidFill>
                <a:round/>
              </a:ln>
              <a:effectLst/>
            </c:spPr>
            <c:extLst>
              <c:ext xmlns:c16="http://schemas.microsoft.com/office/drawing/2014/chart" uri="{C3380CC4-5D6E-409C-BE32-E72D297353CC}">
                <c16:uniqueId val="{00000005-0ADA-48E7-A321-402E979D2202}"/>
              </c:ext>
            </c:extLst>
          </c:dPt>
          <c:cat>
            <c:strRef>
              <c:f>Sheet1!$A$2:$A$6</c:f>
              <c:strCache>
                <c:ptCount val="5"/>
                <c:pt idx="0">
                  <c:v>20YY</c:v>
                </c:pt>
                <c:pt idx="1">
                  <c:v>20YY</c:v>
                </c:pt>
                <c:pt idx="2">
                  <c:v>20YY</c:v>
                </c:pt>
                <c:pt idx="3">
                  <c:v>20YY</c:v>
                </c:pt>
                <c:pt idx="4">
                  <c:v>20YY</c:v>
                </c:pt>
              </c:strCache>
            </c:strRef>
          </c:cat>
          <c:val>
            <c:numRef>
              <c:f>Sheet1!$B$2:$B$6</c:f>
              <c:numCache>
                <c:formatCode>[$$-409]#,##0</c:formatCode>
                <c:ptCount val="5"/>
                <c:pt idx="0">
                  <c:v>0</c:v>
                </c:pt>
                <c:pt idx="1">
                  <c:v>6750</c:v>
                </c:pt>
                <c:pt idx="2">
                  <c:v>33750</c:v>
                </c:pt>
                <c:pt idx="3">
                  <c:v>135000</c:v>
                </c:pt>
                <c:pt idx="4">
                  <c:v>270000</c:v>
                </c:pt>
              </c:numCache>
            </c:numRef>
          </c:val>
          <c:smooth val="0"/>
          <c:extLst>
            <c:ext xmlns:c16="http://schemas.microsoft.com/office/drawing/2014/chart" uri="{C3380CC4-5D6E-409C-BE32-E72D297353CC}">
              <c16:uniqueId val="{00000006-0ADA-48E7-A321-402E979D2202}"/>
            </c:ext>
          </c:extLst>
        </c:ser>
        <c:dLbls>
          <c:showLegendKey val="0"/>
          <c:showVal val="0"/>
          <c:showCatName val="0"/>
          <c:showSerName val="0"/>
          <c:showPercent val="0"/>
          <c:showBubbleSize val="0"/>
        </c:dLbls>
        <c:marker val="1"/>
        <c:smooth val="0"/>
        <c:axId val="1000041416"/>
        <c:axId val="1000041744"/>
      </c:lineChart>
      <c:catAx>
        <c:axId val="10000414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000041744"/>
        <c:crosses val="autoZero"/>
        <c:auto val="1"/>
        <c:lblAlgn val="ctr"/>
        <c:lblOffset val="100"/>
        <c:noMultiLvlLbl val="0"/>
      </c:catAx>
      <c:valAx>
        <c:axId val="1000041744"/>
        <c:scaling>
          <c:orientation val="minMax"/>
        </c:scaling>
        <c:delete val="0"/>
        <c:axPos val="l"/>
        <c:majorGridlines>
          <c:spPr>
            <a:ln w="9525" cap="flat" cmpd="sng" algn="ctr">
              <a:solidFill>
                <a:schemeClr val="tx1">
                  <a:lumMod val="15000"/>
                  <a:lumOff val="85000"/>
                </a:schemeClr>
              </a:solidFill>
              <a:round/>
            </a:ln>
            <a:effectLst/>
          </c:spPr>
        </c:majorGridlines>
        <c:numFmt formatCode="[$$-409]#,##0"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crossAx val="1000041416"/>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B76F666D-E0C2-435B-BAA8-9287F9E5D38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a:extLst>
              <a:ext uri="{FF2B5EF4-FFF2-40B4-BE49-F238E27FC236}">
                <a16:creationId xmlns:a16="http://schemas.microsoft.com/office/drawing/2014/main" id="{19FEBCAF-CB3F-4928-91AA-D61472F880C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1077DB-935E-4A0A-947A-D283B9F9F452}" type="datetimeFigureOut">
              <a:rPr lang="en-US" smtClean="0"/>
              <a:t>5/15/2023</a:t>
            </a:fld>
            <a:endParaRPr lang="en-US" dirty="0"/>
          </a:p>
        </p:txBody>
      </p:sp>
      <p:sp>
        <p:nvSpPr>
          <p:cNvPr id="4" name="Footer Placeholder 3">
            <a:extLst>
              <a:ext uri="{FF2B5EF4-FFF2-40B4-BE49-F238E27FC236}">
                <a16:creationId xmlns:a16="http://schemas.microsoft.com/office/drawing/2014/main" id="{69256698-63C6-4CCC-81CB-EA5604C30F1E}"/>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5" name="Slide Number Placeholder 4">
            <a:extLst>
              <a:ext uri="{FF2B5EF4-FFF2-40B4-BE49-F238E27FC236}">
                <a16:creationId xmlns:a16="http://schemas.microsoft.com/office/drawing/2014/main" id="{B2467FDA-05D7-4760-A373-5D6AEAAF427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682C0B10-7CAE-41E4-AB02-7E8B1FF2B898}" type="slidenum">
              <a:rPr lang="en-US" smtClean="0"/>
              <a:t>‹#›</a:t>
            </a:fld>
            <a:endParaRPr lang="en-US" dirty="0"/>
          </a:p>
        </p:txBody>
      </p:sp>
    </p:spTree>
    <p:extLst>
      <p:ext uri="{BB962C8B-B14F-4D97-AF65-F5344CB8AC3E}">
        <p14:creationId xmlns:p14="http://schemas.microsoft.com/office/powerpoint/2010/main" val="368753759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noProof="0"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D9EC30E-1A71-4188-9BE7-E2A64929A436}" type="datetimeFigureOut">
              <a:rPr lang="en-US" noProof="0" smtClean="0"/>
              <a:t>5/15/2023</a:t>
            </a:fld>
            <a:endParaRPr lang="en-US" noProof="0"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noProof="0"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noProof="0"/>
              <a:t>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noProof="0"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530193B-564F-4854-8A52-728F3FB19C85}" type="slidenum">
              <a:rPr lang="en-US" noProof="0" smtClean="0"/>
              <a:t>‹#›</a:t>
            </a:fld>
            <a:endParaRPr lang="en-US" noProof="0" dirty="0"/>
          </a:p>
        </p:txBody>
      </p:sp>
    </p:spTree>
    <p:extLst>
      <p:ext uri="{BB962C8B-B14F-4D97-AF65-F5344CB8AC3E}">
        <p14:creationId xmlns:p14="http://schemas.microsoft.com/office/powerpoint/2010/main" val="36038165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5561751" y="92067"/>
            <a:ext cx="6630249"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3340384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361872"/>
            <a:ext cx="11340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7345016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361872"/>
            <a:ext cx="5472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34048933-130F-4EB2-BCAB-6B5E32460FCF}"/>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6172199" y="1361873"/>
            <a:ext cx="5599799" cy="475812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8915521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36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430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8171550" y="1656000"/>
            <a:ext cx="3600450"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smtClean="0"/>
              <a:t>Click to edit Master title style</a:t>
            </a:r>
            <a:endParaRPr lang="en-US" noProof="0"/>
          </a:p>
        </p:txBody>
      </p:sp>
      <p:sp>
        <p:nvSpPr>
          <p:cNvPr id="10" name="Rectangle 9">
            <a:extLst>
              <a:ext uri="{FF2B5EF4-FFF2-40B4-BE49-F238E27FC236}">
                <a16:creationId xmlns:a16="http://schemas.microsoft.com/office/drawing/2014/main" id="{1D649594-5188-4CA5-B404-7257EDBE7950}"/>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26543880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432000" y="1656000"/>
            <a:ext cx="216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72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502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7316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9611412" y="1656000"/>
            <a:ext cx="2160588" cy="4464000"/>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smtClean="0"/>
              <a:t>Click to edit Master title style</a:t>
            </a:r>
            <a:endParaRPr lang="en-US" noProof="0"/>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431800" y="1260000"/>
            <a:ext cx="11339513"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Tree>
    <p:extLst>
      <p:ext uri="{BB962C8B-B14F-4D97-AF65-F5344CB8AC3E}">
        <p14:creationId xmlns:p14="http://schemas.microsoft.com/office/powerpoint/2010/main" val="9748372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8090452"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60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39644" y="4834783"/>
            <a:ext cx="5124443"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ZA" dirty="0"/>
          </a:p>
        </p:txBody>
      </p:sp>
    </p:spTree>
    <p:extLst>
      <p:ext uri="{BB962C8B-B14F-4D97-AF65-F5344CB8AC3E}">
        <p14:creationId xmlns:p14="http://schemas.microsoft.com/office/powerpoint/2010/main" val="19561512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1101164" y="688675"/>
            <a:ext cx="5610835"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371084116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50585527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5" name="Text Placeholder 4">
            <a:extLst>
              <a:ext uri="{FF2B5EF4-FFF2-40B4-BE49-F238E27FC236}">
                <a16:creationId xmlns:a16="http://schemas.microsoft.com/office/drawing/2014/main" id="{CF17B515-EAEB-4897-BB64-337B534BE8C3}"/>
              </a:ext>
            </a:extLst>
          </p:cNvPr>
          <p:cNvSpPr>
            <a:spLocks noGrp="1"/>
          </p:cNvSpPr>
          <p:nvPr>
            <p:ph type="body" sz="quarter" idx="13"/>
          </p:nvPr>
        </p:nvSpPr>
        <p:spPr>
          <a:xfrm>
            <a:off x="1640305" y="2165852"/>
            <a:ext cx="8911390" cy="2526297"/>
          </a:xfrm>
        </p:spPr>
        <p:txBody>
          <a:bodyPr anchor="ctr"/>
          <a:lstStyle>
            <a:lvl1pPr marL="0" indent="0" algn="ctr">
              <a:buNone/>
              <a:defRPr sz="6000"/>
            </a:lvl1pPr>
          </a:lstStyle>
          <a:p>
            <a:pPr lvl="0"/>
            <a:r>
              <a:rPr lang="en-US" noProof="0" smtClean="0"/>
              <a:t>Edit Master text styles</a:t>
            </a:r>
          </a:p>
        </p:txBody>
      </p:sp>
    </p:spTree>
    <p:extLst>
      <p:ext uri="{BB962C8B-B14F-4D97-AF65-F5344CB8AC3E}">
        <p14:creationId xmlns:p14="http://schemas.microsoft.com/office/powerpoint/2010/main" val="13225674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Tree>
    <p:extLst>
      <p:ext uri="{BB962C8B-B14F-4D97-AF65-F5344CB8AC3E}">
        <p14:creationId xmlns:p14="http://schemas.microsoft.com/office/powerpoint/2010/main" val="11397670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7086600"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1101164" y="688676"/>
            <a:ext cx="5610835"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8364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Tree>
    <p:extLst>
      <p:ext uri="{BB962C8B-B14F-4D97-AF65-F5344CB8AC3E}">
        <p14:creationId xmlns:p14="http://schemas.microsoft.com/office/powerpoint/2010/main" val="182027285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5105400" cy="6858000"/>
          </a:xfrm>
          <a:solidFill>
            <a:schemeClr val="bg1">
              <a:lumMod val="95000"/>
              <a:alpha val="50000"/>
            </a:schemeClr>
          </a:solidFill>
        </p:spPr>
        <p:txBody>
          <a:bodyPr vert="horz" lIns="720000" tIns="0" rIns="108000" bIns="2160000" rtlCol="0" anchor="b">
            <a:noAutofit/>
          </a:bodyPr>
          <a:lstStyle>
            <a:lvl1pPr>
              <a:defRPr lang="en-ZA" sz="5000" b="0">
                <a:ea typeface="+mn-ea"/>
                <a:cs typeface="+mn-cs"/>
              </a:defRPr>
            </a:lvl1pPr>
          </a:lstStyle>
          <a:p>
            <a:pPr marL="0" lvl="0" indent="0">
              <a:spcBef>
                <a:spcPts val="1000"/>
              </a:spcBef>
              <a:buClr>
                <a:schemeClr val="accent1"/>
              </a:buClr>
              <a:buFont typeface="Corbel" panose="020B0503020204020204" pitchFamily="34" charset="0"/>
            </a:pPr>
            <a:r>
              <a:rPr lang="en-US" noProof="0" smtClean="0"/>
              <a:t>Click to edit Master title style</a:t>
            </a:r>
            <a:endParaRPr lang="en-US" noProof="0"/>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749802" y="4834783"/>
            <a:ext cx="3638852" cy="999487"/>
          </a:xfrm>
        </p:spPr>
        <p:txBody>
          <a:bodyPr/>
          <a:lstStyle>
            <a:lvl1pPr marL="0" indent="0" algn="l">
              <a:buNone/>
              <a:defRPr sz="2400">
                <a:solidFill>
                  <a:schemeClr val="tx1">
                    <a:lumMod val="75000"/>
                    <a:lumOff val="25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noProof="0" smtClean="0"/>
              <a:t>Click to edit Master subtitle style</a:t>
            </a:r>
            <a:endParaRPr lang="en-US" noProof="0"/>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5244004" y="427529"/>
            <a:ext cx="6832795"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9833637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32000"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516835" y="432000"/>
            <a:ext cx="5387166" cy="695740"/>
          </a:xfrm>
        </p:spPr>
        <p:txBody>
          <a:bodyPr/>
          <a:lstStyle/>
          <a:p>
            <a:r>
              <a:rPr lang="en-US" noProof="0" smtClean="0"/>
              <a:t>Click to edit Master title style</a:t>
            </a:r>
            <a:endParaRPr lang="en-US" noProof="0"/>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31800"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6687459" y="144592"/>
            <a:ext cx="4610101"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13501039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6300087" y="1656000"/>
            <a:ext cx="5472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6384922" y="432000"/>
            <a:ext cx="5387166" cy="695740"/>
          </a:xfrm>
        </p:spPr>
        <p:txBody>
          <a:bodyPr/>
          <a:lstStyle/>
          <a:p>
            <a:r>
              <a:rPr lang="en-US" noProof="0" smtClean="0"/>
              <a:t>Click to edit Master title style</a:t>
            </a:r>
            <a:endParaRPr lang="en-US" noProof="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6299887" y="1260000"/>
            <a:ext cx="5472001" cy="252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6300087"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664765" y="656556"/>
            <a:ext cx="4981405"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12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35960229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432000" y="1344711"/>
            <a:ext cx="5472000" cy="360000"/>
          </a:xfrm>
        </p:spPr>
        <p:txBody>
          <a:bodyPr anchor="t"/>
          <a:lstStyle>
            <a:lvl1pPr marL="0" indent="0">
              <a:buNone/>
              <a:defRPr sz="2400" b="1">
                <a:solidFill>
                  <a:schemeClr val="tx1">
                    <a:lumMod val="75000"/>
                    <a:lumOff val="25000"/>
                  </a:schemeClr>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noProof="0" smtClean="0"/>
              <a:t>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432000" y="1921682"/>
            <a:ext cx="5472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smtClean="0"/>
              <a:t>Click to edit Master title style</a:t>
            </a:r>
            <a:endParaRPr lang="en-US" noProof="0"/>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432000" y="432000"/>
            <a:ext cx="84835"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6288002" y="1344711"/>
            <a:ext cx="5483996" cy="360000"/>
          </a:xfrm>
        </p:spPr>
        <p:txBody>
          <a:bodyPr vert="horz" lIns="0" tIns="0" rIns="0" bIns="0" rtlCol="0" anchor="t">
            <a:noAutofit/>
          </a:bodyPr>
          <a:lstStyle>
            <a:lvl1pPr marL="0" indent="0">
              <a:buNone/>
              <a:defRPr lang="en-US" sz="2400" b="1"/>
            </a:lvl1pPr>
          </a:lstStyle>
          <a:p>
            <a:pPr marL="266700" lvl="0" indent="-266700"/>
            <a:r>
              <a:rPr lang="en-US" noProof="0" smtClean="0"/>
              <a:t>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6288002" y="1921683"/>
            <a:ext cx="5483996" cy="4198318"/>
          </a:xfrm>
        </p:spPr>
        <p:txBody>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Tree>
    <p:extLst>
      <p:ext uri="{BB962C8B-B14F-4D97-AF65-F5344CB8AC3E}">
        <p14:creationId xmlns:p14="http://schemas.microsoft.com/office/powerpoint/2010/main" val="250995575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198778464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12192000" cy="6191250"/>
          </a:xfrm>
          <a:solidFill>
            <a:schemeClr val="bg1">
              <a:lumMod val="95000"/>
            </a:schemeClr>
          </a:solidFill>
        </p:spPr>
        <p:txBody>
          <a:bodyPr vert="horz" wrap="square" lIns="0" tIns="0" rIns="0" bIns="0" rtlCol="0" anchor="ctr">
            <a:noAutofit/>
          </a:bodyPr>
          <a:lstStyle>
            <a:lvl1pPr marL="0" indent="0" algn="ctr">
              <a:buNone/>
              <a:defRPr lang="en-ZA" sz="1200" i="1">
                <a:latin typeface="Times New Roman" panose="02020603050405020304" pitchFamily="18" charset="0"/>
                <a:cs typeface="Times New Roman" panose="02020603050405020304" pitchFamily="18" charset="0"/>
              </a:defRPr>
            </a:lvl1pPr>
          </a:lstStyle>
          <a:p>
            <a:pPr marL="266700" lvl="0" indent="-266700"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432000" y="5231739"/>
            <a:ext cx="5472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smtClean="0"/>
              <a:t>Click to edit Master title style</a:t>
            </a:r>
            <a:endParaRPr lang="en-US" noProof="0"/>
          </a:p>
        </p:txBody>
      </p:sp>
    </p:spTree>
    <p:extLst>
      <p:ext uri="{BB962C8B-B14F-4D97-AF65-F5344CB8AC3E}">
        <p14:creationId xmlns:p14="http://schemas.microsoft.com/office/powerpoint/2010/main" val="58807888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5581896" y="617827"/>
            <a:ext cx="6226010"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12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5105400" cy="6858000"/>
          </a:xfrm>
          <a:solidFill>
            <a:schemeClr val="bg1">
              <a:lumMod val="95000"/>
              <a:alpha val="90000"/>
            </a:schemeClr>
          </a:solidFill>
        </p:spPr>
        <p:txBody>
          <a:bodyPr vert="horz" lIns="720000" tIns="0" rIns="72000" bIns="2160000" rtlCol="0" anchor="b">
            <a:noAutofit/>
          </a:bodyPr>
          <a:lstStyle>
            <a:lvl1pPr>
              <a:defRPr lang="en-ZA" sz="5000" b="0" i="1">
                <a:ea typeface="+mn-ea"/>
                <a:cs typeface="+mn-cs"/>
              </a:defRPr>
            </a:lvl1pPr>
          </a:lstStyle>
          <a:p>
            <a:pPr marL="0" lvl="0" indent="0">
              <a:spcBef>
                <a:spcPts val="100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769601" y="4807513"/>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769601" y="5185801"/>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769601" y="5564089"/>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769601" y="5941307"/>
            <a:ext cx="3201376" cy="288000"/>
          </a:xfrm>
        </p:spPr>
        <p:txBody>
          <a:bodyPr/>
          <a:lstStyle>
            <a:lvl1pPr marL="0" indent="0">
              <a:buNone/>
              <a:defRPr/>
            </a:lvl1pPr>
            <a:lvl2pPr marL="266700" indent="0">
              <a:buNone/>
              <a:defRPr/>
            </a:lvl2pPr>
            <a:lvl3pPr marL="542925" indent="0">
              <a:buNone/>
              <a:defRPr/>
            </a:lvl3pPr>
            <a:lvl4pPr marL="809625" indent="0">
              <a:buNone/>
              <a:defRPr/>
            </a:lvl4pPr>
            <a:lvl5pPr marL="1076325"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9060848" y="6152509"/>
            <a:ext cx="244583"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noProof="0" dirty="0"/>
          </a:p>
        </p:txBody>
      </p:sp>
    </p:spTree>
    <p:extLst>
      <p:ext uri="{BB962C8B-B14F-4D97-AF65-F5344CB8AC3E}">
        <p14:creationId xmlns:p14="http://schemas.microsoft.com/office/powerpoint/2010/main" val="2571554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90F41A2-6535-4CA6-81E4-026A5B56D9D7}"/>
              </a:ext>
            </a:extLst>
          </p:cNvPr>
          <p:cNvSpPr>
            <a:spLocks noGrp="1"/>
          </p:cNvSpPr>
          <p:nvPr>
            <p:ph type="title"/>
          </p:nvPr>
        </p:nvSpPr>
        <p:spPr>
          <a:xfrm>
            <a:off x="516834" y="432000"/>
            <a:ext cx="11255165" cy="695740"/>
          </a:xfrm>
          <a:prstGeom prst="rect">
            <a:avLst/>
          </a:prstGeom>
          <a:solidFill>
            <a:schemeClr val="bg1">
              <a:lumMod val="95000"/>
              <a:alpha val="50000"/>
            </a:schemeClr>
          </a:solidFill>
        </p:spPr>
        <p:txBody>
          <a:bodyPr vert="horz" lIns="180000" tIns="0" rIns="0" bIns="0" rtlCol="0" anchor="ctr">
            <a:noAutofit/>
          </a:bodyPr>
          <a:lstStyle/>
          <a:p>
            <a:r>
              <a:rPr lang="en-US" noProof="0"/>
              <a:t>Click to edit page title</a:t>
            </a:r>
          </a:p>
        </p:txBody>
      </p:sp>
      <p:sp>
        <p:nvSpPr>
          <p:cNvPr id="3" name="Text Placeholder 2">
            <a:extLst>
              <a:ext uri="{FF2B5EF4-FFF2-40B4-BE49-F238E27FC236}">
                <a16:creationId xmlns:a16="http://schemas.microsoft.com/office/drawing/2014/main" id="{213AB95C-7DD4-4796-80E4-1B7466A2A037}"/>
              </a:ext>
            </a:extLst>
          </p:cNvPr>
          <p:cNvSpPr>
            <a:spLocks noGrp="1"/>
          </p:cNvSpPr>
          <p:nvPr>
            <p:ph type="body" idx="1"/>
          </p:nvPr>
        </p:nvSpPr>
        <p:spPr>
          <a:xfrm>
            <a:off x="432000" y="1656000"/>
            <a:ext cx="11340000" cy="4464000"/>
          </a:xfrm>
          <a:prstGeom prst="rect">
            <a:avLst/>
          </a:prstGeom>
        </p:spPr>
        <p:txBody>
          <a:bodyPr vert="horz" lIns="0" tIns="0" rIns="0" bIns="0" rtlCol="0">
            <a:noAutofit/>
          </a:bodyPr>
          <a:lstStyle/>
          <a:p>
            <a:pPr lvl="0"/>
            <a:r>
              <a:rPr lang="en-US" noProof="0" smtClean="0"/>
              <a:t>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5" name="Footer Placeholder 4">
            <a:extLst>
              <a:ext uri="{FF2B5EF4-FFF2-40B4-BE49-F238E27FC236}">
                <a16:creationId xmlns:a16="http://schemas.microsoft.com/office/drawing/2014/main" id="{58879C91-B77F-4273-9A27-A3535FB889DB}"/>
              </a:ext>
            </a:extLst>
          </p:cNvPr>
          <p:cNvSpPr>
            <a:spLocks noGrp="1"/>
          </p:cNvSpPr>
          <p:nvPr>
            <p:ph type="ftr" sz="quarter" idx="3"/>
          </p:nvPr>
        </p:nvSpPr>
        <p:spPr>
          <a:xfrm>
            <a:off x="432000" y="6356350"/>
            <a:ext cx="4114800" cy="365125"/>
          </a:xfrm>
          <a:prstGeom prst="rect">
            <a:avLst/>
          </a:prstGeom>
          <a:noFill/>
          <a:ln w="3175">
            <a:solidFill>
              <a:schemeClr val="bg1">
                <a:lumMod val="95000"/>
                <a:alpha val="50000"/>
              </a:schemeClr>
            </a:solidFill>
          </a:ln>
        </p:spPr>
        <p:txBody>
          <a:bodyPr vert="horz" lIns="72000" tIns="0" rIns="0" bIns="0" rtlCol="0" anchor="ctr"/>
          <a:lstStyle>
            <a:lvl1pPr algn="l">
              <a:defRPr sz="1200">
                <a:solidFill>
                  <a:schemeClr val="tx1">
                    <a:lumMod val="50000"/>
                    <a:lumOff val="50000"/>
                  </a:schemeClr>
                </a:solidFill>
                <a:latin typeface="+mj-lt"/>
              </a:defRPr>
            </a:lvl1pPr>
          </a:lstStyle>
          <a:p>
            <a:r>
              <a:rPr lang="en-US" noProof="0" dirty="0"/>
              <a:t>Add a footer</a:t>
            </a:r>
          </a:p>
        </p:txBody>
      </p:sp>
      <p:sp>
        <p:nvSpPr>
          <p:cNvPr id="6" name="Slide Number Placeholder 5">
            <a:extLst>
              <a:ext uri="{FF2B5EF4-FFF2-40B4-BE49-F238E27FC236}">
                <a16:creationId xmlns:a16="http://schemas.microsoft.com/office/drawing/2014/main" id="{5ECA3099-A94F-4C3E-BC29-780EDD38F722}"/>
              </a:ext>
            </a:extLst>
          </p:cNvPr>
          <p:cNvSpPr>
            <a:spLocks noGrp="1"/>
          </p:cNvSpPr>
          <p:nvPr>
            <p:ph type="sldNum" sz="quarter" idx="4"/>
          </p:nvPr>
        </p:nvSpPr>
        <p:spPr>
          <a:xfrm>
            <a:off x="11706224" y="6356350"/>
            <a:ext cx="370575" cy="365125"/>
          </a:xfrm>
          <a:prstGeom prst="rect">
            <a:avLst/>
          </a:prstGeom>
          <a:solidFill>
            <a:schemeClr val="bg1">
              <a:lumMod val="95000"/>
              <a:alpha val="50000"/>
            </a:schemeClr>
          </a:solidFill>
        </p:spPr>
        <p:txBody>
          <a:bodyPr vert="horz" lIns="0" tIns="0" rIns="0" bIns="0" rtlCol="0" anchor="ctr"/>
          <a:lstStyle>
            <a:lvl1pPr algn="ctr">
              <a:defRPr sz="1200" i="1">
                <a:solidFill>
                  <a:schemeClr val="tx1">
                    <a:lumMod val="50000"/>
                    <a:lumOff val="50000"/>
                  </a:schemeClr>
                </a:solidFill>
                <a:latin typeface="+mj-lt"/>
              </a:defRPr>
            </a:lvl1pPr>
          </a:lstStyle>
          <a:p>
            <a:fld id="{19B51A1E-902D-48AF-9020-955120F399B6}" type="slidenum">
              <a:rPr lang="en-US" noProof="0" smtClean="0"/>
              <a:pPr/>
              <a:t>‹#›</a:t>
            </a:fld>
            <a:endParaRPr lang="en-US" noProof="0" dirty="0"/>
          </a:p>
        </p:txBody>
      </p:sp>
      <p:sp>
        <p:nvSpPr>
          <p:cNvPr id="10" name="Rectangle 9">
            <a:extLst>
              <a:ext uri="{FF2B5EF4-FFF2-40B4-BE49-F238E27FC236}">
                <a16:creationId xmlns:a16="http://schemas.microsoft.com/office/drawing/2014/main" id="{36B8C04E-47A8-436C-8075-09BCDE2AF890}"/>
              </a:ext>
            </a:extLst>
          </p:cNvPr>
          <p:cNvSpPr/>
          <p:nvPr userDrawn="1"/>
        </p:nvSpPr>
        <p:spPr>
          <a:xfrm>
            <a:off x="12146281" y="6355370"/>
            <a:ext cx="45719" cy="36893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noProof="0" dirty="0"/>
          </a:p>
        </p:txBody>
      </p:sp>
      <p:sp>
        <p:nvSpPr>
          <p:cNvPr id="11" name="TextBox 10">
            <a:extLst>
              <a:ext uri="{FF2B5EF4-FFF2-40B4-BE49-F238E27FC236}">
                <a16:creationId xmlns:a16="http://schemas.microsoft.com/office/drawing/2014/main" id="{2262F990-32B4-4534-8176-D35ECAB7B9D4}"/>
              </a:ext>
            </a:extLst>
          </p:cNvPr>
          <p:cNvSpPr txBox="1"/>
          <p:nvPr userDrawn="1"/>
        </p:nvSpPr>
        <p:spPr>
          <a:xfrm>
            <a:off x="5141246" y="6328048"/>
            <a:ext cx="1909509" cy="403366"/>
          </a:xfrm>
          <a:prstGeom prst="rect">
            <a:avLst/>
          </a:prstGeom>
          <a:noFill/>
        </p:spPr>
        <p:txBody>
          <a:bodyPr wrap="square" tIns="108000" rtlCol="0">
            <a:spAutoFit/>
          </a:bodyPr>
          <a:lstStyle/>
          <a:p>
            <a:pPr algn="ctr">
              <a:lnSpc>
                <a:spcPts val="1000"/>
              </a:lnSpc>
            </a:pPr>
            <a:r>
              <a:rPr lang="en-US" sz="1800" b="1" spc="0" noProof="0" dirty="0">
                <a:solidFill>
                  <a:schemeClr val="accent1"/>
                </a:solidFill>
                <a:latin typeface="Garamond" panose="02020404030301010803" pitchFamily="18" charset="0"/>
              </a:rPr>
              <a:t>BEST FOR </a:t>
            </a:r>
            <a:r>
              <a:rPr lang="en-US" sz="1800" b="0" i="1" spc="0" noProof="0" dirty="0">
                <a:solidFill>
                  <a:schemeClr val="accent1"/>
                </a:solidFill>
                <a:latin typeface="Garamond" panose="02020404030301010803" pitchFamily="18" charset="0"/>
              </a:rPr>
              <a:t>You</a:t>
            </a:r>
            <a:br>
              <a:rPr lang="en-US" sz="1800" b="0" i="1" spc="0" noProof="0" dirty="0">
                <a:solidFill>
                  <a:schemeClr val="accent1"/>
                </a:solidFill>
                <a:latin typeface="Garamond" panose="02020404030301010803" pitchFamily="18" charset="0"/>
              </a:rPr>
            </a:br>
            <a:r>
              <a:rPr lang="en-US" sz="700" spc="300" noProof="0" dirty="0">
                <a:solidFill>
                  <a:schemeClr val="tx1">
                    <a:lumMod val="75000"/>
                    <a:lumOff val="25000"/>
                  </a:schemeClr>
                </a:solidFill>
                <a:latin typeface="Corbel" panose="020B0503020204020204" pitchFamily="34" charset="0"/>
              </a:rPr>
              <a:t>ORGANICS COMPANY</a:t>
            </a:r>
            <a:endParaRPr lang="en-US" sz="1800" spc="300" baseline="0" noProof="0" dirty="0">
              <a:solidFill>
                <a:schemeClr val="tx1">
                  <a:lumMod val="75000"/>
                  <a:lumOff val="25000"/>
                </a:schemeClr>
              </a:solidFill>
              <a:latin typeface="Corbel" panose="020B0503020204020204" pitchFamily="34" charset="0"/>
            </a:endParaRPr>
          </a:p>
        </p:txBody>
      </p:sp>
    </p:spTree>
    <p:extLst>
      <p:ext uri="{BB962C8B-B14F-4D97-AF65-F5344CB8AC3E}">
        <p14:creationId xmlns:p14="http://schemas.microsoft.com/office/powerpoint/2010/main" val="946163275"/>
      </p:ext>
    </p:extLst>
  </p:cSld>
  <p:clrMap bg1="lt1" tx1="dk1" bg2="lt2" tx2="dk2" accent1="accent1" accent2="accent2" accent3="accent3" accent4="accent4" accent5="accent5" accent6="accent6" hlink="hlink" folHlink="folHlink"/>
  <p:sldLayoutIdLst>
    <p:sldLayoutId id="2147483649" r:id="rId1"/>
    <p:sldLayoutId id="2147483669" r:id="rId2"/>
    <p:sldLayoutId id="2147483673" r:id="rId3"/>
    <p:sldLayoutId id="2147483658" r:id="rId4"/>
    <p:sldLayoutId id="2147483670" r:id="rId5"/>
    <p:sldLayoutId id="2147483659" r:id="rId6"/>
    <p:sldLayoutId id="2147483660" r:id="rId7"/>
    <p:sldLayoutId id="2147483671" r:id="rId8"/>
    <p:sldLayoutId id="2147483672" r:id="rId9"/>
    <p:sldLayoutId id="2147483650" r:id="rId10"/>
    <p:sldLayoutId id="2147483652" r:id="rId11"/>
    <p:sldLayoutId id="2147483656" r:id="rId12"/>
    <p:sldLayoutId id="2147483657" r:id="rId13"/>
    <p:sldLayoutId id="2147483674" r:id="rId14"/>
    <p:sldLayoutId id="2147483675" r:id="rId15"/>
    <p:sldLayoutId id="2147483654" r:id="rId16"/>
    <p:sldLayoutId id="2147483676" r:id="rId17"/>
    <p:sldLayoutId id="2147483655" r:id="rId18"/>
  </p:sldLayoutIdLst>
  <p:hf hdr="0" ftr="0" dt="0"/>
  <p:txStyles>
    <p:titleStyle>
      <a:lvl1pPr algn="l" defTabSz="914400" rtl="0" eaLnBrk="1" latinLnBrk="0" hangingPunct="1">
        <a:lnSpc>
          <a:spcPct val="90000"/>
        </a:lnSpc>
        <a:spcBef>
          <a:spcPct val="0"/>
        </a:spcBef>
        <a:buNone/>
        <a:defRPr sz="2800" b="1" kern="1200" spc="-150">
          <a:solidFill>
            <a:schemeClr val="tx1">
              <a:lumMod val="75000"/>
              <a:lumOff val="25000"/>
            </a:schemeClr>
          </a:solidFill>
          <a:latin typeface="+mj-lt"/>
          <a:ea typeface="+mj-ea"/>
          <a:cs typeface="+mj-cs"/>
        </a:defRPr>
      </a:lvl1pPr>
    </p:titleStyle>
    <p:bodyStyle>
      <a:lvl1pPr marL="266700" indent="-266700" algn="l" defTabSz="914400" rtl="0" eaLnBrk="1" latinLnBrk="0" hangingPunct="1">
        <a:lnSpc>
          <a:spcPct val="90000"/>
        </a:lnSpc>
        <a:spcBef>
          <a:spcPts val="1000"/>
        </a:spcBef>
        <a:buClr>
          <a:schemeClr val="accent1"/>
        </a:buClr>
        <a:buFont typeface="Corbel" panose="020B0503020204020204" pitchFamily="34" charset="0"/>
        <a:buChar char="»"/>
        <a:defRPr sz="1800" kern="1200">
          <a:solidFill>
            <a:schemeClr val="tx1">
              <a:lumMod val="75000"/>
              <a:lumOff val="25000"/>
            </a:schemeClr>
          </a:solidFill>
          <a:latin typeface="+mn-lt"/>
          <a:ea typeface="+mn-ea"/>
          <a:cs typeface="+mn-cs"/>
        </a:defRPr>
      </a:lvl1pPr>
      <a:lvl2pPr marL="542925" indent="-276225" algn="l" defTabSz="914400" rtl="0" eaLnBrk="1" latinLnBrk="0" hangingPunct="1">
        <a:lnSpc>
          <a:spcPct val="90000"/>
        </a:lnSpc>
        <a:spcBef>
          <a:spcPts val="500"/>
        </a:spcBef>
        <a:buFont typeface="Arial" panose="020B0604020202020204" pitchFamily="34" charset="0"/>
        <a:buChar char="•"/>
        <a:defRPr sz="1600" kern="1200">
          <a:solidFill>
            <a:schemeClr val="tx1">
              <a:lumMod val="75000"/>
              <a:lumOff val="25000"/>
            </a:schemeClr>
          </a:solidFill>
          <a:latin typeface="+mn-lt"/>
          <a:ea typeface="+mn-ea"/>
          <a:cs typeface="+mn-cs"/>
        </a:defRPr>
      </a:lvl2pPr>
      <a:lvl3pPr marL="8096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3pPr>
      <a:lvl4pPr marL="10763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4pPr>
      <a:lvl5pPr marL="1343025" indent="-266700" algn="l" defTabSz="914400" rtl="0" eaLnBrk="1" latinLnBrk="0" hangingPunct="1">
        <a:lnSpc>
          <a:spcPct val="90000"/>
        </a:lnSpc>
        <a:spcBef>
          <a:spcPts val="500"/>
        </a:spcBef>
        <a:buFont typeface="Arial" panose="020B0604020202020204" pitchFamily="34" charset="0"/>
        <a:buChar char="•"/>
        <a:defRPr sz="1400" kern="1200">
          <a:solidFill>
            <a:schemeClr val="tx1">
              <a:lumMod val="75000"/>
              <a:lumOff val="25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0.JPG"/><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jpe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image" Target="../media/image25.jpg"/><Relationship Id="rId1" Type="http://schemas.openxmlformats.org/officeDocument/2006/relationships/slideLayout" Target="../slideLayouts/slideLayout2.xml"/><Relationship Id="rId4" Type="http://schemas.openxmlformats.org/officeDocument/2006/relationships/image" Target="../media/image8.png"/></Relationships>
</file>

<file path=ppt/slides/_rels/slide1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jpe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29.jpeg"/><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6.xml"/><Relationship Id="rId5" Type="http://schemas.openxmlformats.org/officeDocument/2006/relationships/image" Target="../media/image32.png"/><Relationship Id="rId4" Type="http://schemas.openxmlformats.org/officeDocument/2006/relationships/chart" Target="../charts/chart3.xml"/></Relationships>
</file>

<file path=ppt/slides/_rels/slide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3.jpeg"/><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8" Type="http://schemas.openxmlformats.org/officeDocument/2006/relationships/image" Target="../media/image38.png"/><Relationship Id="rId3" Type="http://schemas.openxmlformats.org/officeDocument/2006/relationships/image" Target="../media/image8.svg"/><Relationship Id="rId7" Type="http://schemas.openxmlformats.org/officeDocument/2006/relationships/image" Target="../media/image12.svg"/><Relationship Id="rId2" Type="http://schemas.openxmlformats.org/officeDocument/2006/relationships/image" Target="../media/image36.png"/><Relationship Id="rId1" Type="http://schemas.openxmlformats.org/officeDocument/2006/relationships/slideLayout" Target="../slideLayouts/slideLayout9.xml"/><Relationship Id="rId11" Type="http://schemas.openxmlformats.org/officeDocument/2006/relationships/image" Target="../media/image8.png"/><Relationship Id="rId10" Type="http://schemas.openxmlformats.org/officeDocument/2006/relationships/image" Target="../media/image39.jpeg"/><Relationship Id="rId4" Type="http://schemas.openxmlformats.org/officeDocument/2006/relationships/image" Target="../media/image37.png"/><Relationship Id="rId9" Type="http://schemas.openxmlformats.org/officeDocument/2006/relationships/image" Target="../media/image14.svg"/></Relationships>
</file>

<file path=ppt/slides/_rels/slide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6.jpe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11.jpe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11.jpeg"/><Relationship Id="rId1" Type="http://schemas.openxmlformats.org/officeDocument/2006/relationships/slideLayout" Target="../slideLayouts/slideLayout4.xml"/><Relationship Id="rId4" Type="http://schemas.openxmlformats.org/officeDocument/2006/relationships/image" Target="../media/image13.JPG"/></Relationships>
</file>

<file path=ppt/slides/_rels/slide8.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8" name="Title 1047">
            <a:extLst>
              <a:ext uri="{FF2B5EF4-FFF2-40B4-BE49-F238E27FC236}">
                <a16:creationId xmlns:a16="http://schemas.microsoft.com/office/drawing/2014/main" id="{68A307F8-C872-4697-8D01-93B84BB73EF4}"/>
              </a:ext>
            </a:extLst>
          </p:cNvPr>
          <p:cNvSpPr>
            <a:spLocks noGrp="1"/>
          </p:cNvSpPr>
          <p:nvPr>
            <p:ph type="ctrTitle"/>
          </p:nvPr>
        </p:nvSpPr>
        <p:spPr>
          <a:xfrm>
            <a:off x="0" y="35860"/>
            <a:ext cx="8090452" cy="6863208"/>
          </a:xfrm>
          <a:solidFill>
            <a:schemeClr val="bg1">
              <a:lumMod val="95000"/>
              <a:alpha val="55000"/>
            </a:schemeClr>
          </a:solidFill>
        </p:spPr>
        <p:txBody>
          <a:bodyPr/>
          <a:lstStyle/>
          <a:p>
            <a:r>
              <a:rPr lang="en-US" dirty="0" smtClean="0"/>
              <a:t/>
            </a:r>
            <a:br>
              <a:rPr lang="en-US" dirty="0" smtClean="0"/>
            </a:br>
            <a:r>
              <a:rPr lang="en-US" dirty="0"/>
              <a:t/>
            </a:r>
            <a:br>
              <a:rPr lang="en-US" dirty="0"/>
            </a:br>
            <a:r>
              <a:rPr lang="en-US" dirty="0" smtClean="0"/>
              <a:t>Sustainable Agriculture </a:t>
            </a:r>
            <a:br>
              <a:rPr lang="en-US" dirty="0" smtClean="0"/>
            </a:br>
            <a:r>
              <a:rPr lang="en-US" sz="2800" dirty="0" smtClean="0"/>
              <a:t>Looking to the Past for a Better Future </a:t>
            </a:r>
            <a:r>
              <a:rPr lang="en-US" dirty="0" smtClean="0"/>
              <a:t/>
            </a:r>
            <a:br>
              <a:rPr lang="en-US" dirty="0" smtClean="0"/>
            </a:br>
            <a:r>
              <a:rPr lang="en-US" sz="4400" b="0" i="1" dirty="0" smtClean="0"/>
              <a:t>Stephanie M. Elwood, M.S.</a:t>
            </a:r>
            <a:endParaRPr lang="en-US" b="0" i="1" dirty="0"/>
          </a:p>
        </p:txBody>
      </p:sp>
      <p:sp>
        <p:nvSpPr>
          <p:cNvPr id="7" name="TextBox 6">
            <a:extLst>
              <a:ext uri="{FF2B5EF4-FFF2-40B4-BE49-F238E27FC236}">
                <a16:creationId xmlns:a16="http://schemas.microsoft.com/office/drawing/2014/main" id="{F17D5BEA-7B5C-4087-A234-BD9CF792A461}"/>
              </a:ext>
            </a:extLst>
          </p:cNvPr>
          <p:cNvSpPr txBox="1"/>
          <p:nvPr/>
        </p:nvSpPr>
        <p:spPr>
          <a:xfrm>
            <a:off x="36513" y="1472314"/>
            <a:ext cx="5299417" cy="668182"/>
          </a:xfrm>
          <a:prstGeom prst="rect">
            <a:avLst/>
          </a:prstGeom>
          <a:noFill/>
        </p:spPr>
        <p:txBody>
          <a:bodyPr wrap="square" tIns="108000" rtlCol="0">
            <a:spAutoFit/>
          </a:bodyPr>
          <a:lstStyle/>
          <a:p>
            <a:pPr algn="ctr">
              <a:lnSpc>
                <a:spcPts val="1000"/>
              </a:lnSpc>
            </a:pPr>
            <a:r>
              <a:rPr lang="en-US" sz="2400" b="1" dirty="0" smtClean="0">
                <a:solidFill>
                  <a:schemeClr val="accent1"/>
                </a:solidFill>
                <a:latin typeface="Garamond" panose="02020404030301010803" pitchFamily="18" charset="0"/>
              </a:rPr>
              <a:t>Southern University Agricultural </a:t>
            </a:r>
          </a:p>
          <a:p>
            <a:pPr algn="ctr">
              <a:lnSpc>
                <a:spcPts val="1000"/>
              </a:lnSpc>
            </a:pPr>
            <a:endParaRPr lang="en-US" sz="2400" b="1" dirty="0">
              <a:solidFill>
                <a:schemeClr val="accent1"/>
              </a:solidFill>
              <a:latin typeface="Garamond" panose="02020404030301010803" pitchFamily="18" charset="0"/>
            </a:endParaRPr>
          </a:p>
          <a:p>
            <a:pPr algn="ctr">
              <a:lnSpc>
                <a:spcPts val="1000"/>
              </a:lnSpc>
            </a:pPr>
            <a:r>
              <a:rPr lang="en-US" sz="2400" b="1" dirty="0" smtClean="0">
                <a:solidFill>
                  <a:schemeClr val="accent1"/>
                </a:solidFill>
                <a:latin typeface="Garamond" panose="02020404030301010803" pitchFamily="18" charset="0"/>
              </a:rPr>
              <a:t>Research and Extension Center</a:t>
            </a:r>
            <a:r>
              <a:rPr lang="en-US" sz="2400" b="0" i="1" spc="0" dirty="0">
                <a:solidFill>
                  <a:schemeClr val="accent1"/>
                </a:solidFill>
                <a:latin typeface="Garamond" panose="02020404030301010803" pitchFamily="18" charset="0"/>
              </a:rPr>
              <a:t/>
            </a:r>
            <a:br>
              <a:rPr lang="en-US" sz="2400" b="0" i="1" spc="0" dirty="0">
                <a:solidFill>
                  <a:schemeClr val="accent1"/>
                </a:solidFill>
                <a:latin typeface="Garamond" panose="02020404030301010803" pitchFamily="18" charset="0"/>
              </a:rPr>
            </a:br>
            <a:r>
              <a:rPr lang="en-US" sz="900" spc="300" dirty="0" smtClean="0">
                <a:solidFill>
                  <a:schemeClr val="tx1">
                    <a:lumMod val="75000"/>
                    <a:lumOff val="25000"/>
                  </a:schemeClr>
                </a:solidFill>
                <a:latin typeface="Corbel" panose="020B0503020204020204" pitchFamily="34" charset="0"/>
              </a:rPr>
              <a:t>BATON ROUGE</a:t>
            </a:r>
            <a:endParaRPr lang="en-US" sz="2400" spc="300" baseline="0" dirty="0">
              <a:solidFill>
                <a:schemeClr val="tx1">
                  <a:lumMod val="75000"/>
                  <a:lumOff val="25000"/>
                </a:schemeClr>
              </a:solidFill>
              <a:latin typeface="Corbel" panose="020B0503020204020204" pitchFamily="34" charset="0"/>
            </a:endParaRPr>
          </a:p>
        </p:txBody>
      </p:sp>
      <p:cxnSp>
        <p:nvCxnSpPr>
          <p:cNvPr id="8" name="Straight Connector 7">
            <a:extLst>
              <a:ext uri="{FF2B5EF4-FFF2-40B4-BE49-F238E27FC236}">
                <a16:creationId xmlns:a16="http://schemas.microsoft.com/office/drawing/2014/main" id="{650C75AF-B979-4F50-A452-B42AF6171860}"/>
              </a:ext>
              <a:ext uri="{C183D7F6-B498-43B3-948B-1728B52AA6E4}">
                <adec:decorative xmlns="" xmlns:adec="http://schemas.microsoft.com/office/drawing/2017/decorative" val="1"/>
              </a:ext>
            </a:extLst>
          </p:cNvPr>
          <p:cNvCxnSpPr>
            <a:cxnSpLocks/>
          </p:cNvCxnSpPr>
          <p:nvPr/>
        </p:nvCxnSpPr>
        <p:spPr>
          <a:xfrm>
            <a:off x="799404" y="2140496"/>
            <a:ext cx="3773633" cy="0"/>
          </a:xfrm>
          <a:prstGeom prst="line">
            <a:avLst/>
          </a:prstGeom>
        </p:spPr>
        <p:style>
          <a:lnRef idx="1">
            <a:schemeClr val="accent1"/>
          </a:lnRef>
          <a:fillRef idx="0">
            <a:schemeClr val="accent1"/>
          </a:fillRef>
          <a:effectRef idx="0">
            <a:schemeClr val="accent1"/>
          </a:effectRef>
          <a:fontRef idx="minor">
            <a:schemeClr val="tx1"/>
          </a:fontRef>
        </p:style>
      </p:cxn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p:txBody>
          <a:bodyPr/>
          <a:lstStyle/>
          <a:p>
            <a:pPr>
              <a:lnSpc>
                <a:spcPct val="100000"/>
              </a:lnSpc>
            </a:pPr>
            <a:r>
              <a:rPr lang="en-US" sz="1600" b="1" dirty="0" smtClean="0"/>
              <a:t>Licensed Horticulturalist, Extension Associate  </a:t>
            </a:r>
            <a:endParaRPr lang="en-US" sz="1600" b="1" dirty="0"/>
          </a:p>
        </p:txBody>
      </p:sp>
      <p:pic>
        <p:nvPicPr>
          <p:cNvPr id="10" name="Picture Placeholder 9" descr="Green fern">
            <a:extLst>
              <a:ext uri="{FF2B5EF4-FFF2-40B4-BE49-F238E27FC236}">
                <a16:creationId xmlns:a16="http://schemas.microsoft.com/office/drawing/2014/main" id="{89BF7FC3-6471-4A3A-B6FD-56C02D0EB0CF}"/>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28144" t="15072" r="22642" b="31246"/>
          <a:stretch/>
        </p:blipFill>
        <p:spPr>
          <a:xfrm>
            <a:off x="7696862" y="1781092"/>
            <a:ext cx="2608027" cy="3681454"/>
          </a:xfrm>
          <a:prstGeom prst="rect">
            <a:avLst/>
          </a:prstGeom>
        </p:spPr>
      </p:pic>
    </p:spTree>
    <p:extLst>
      <p:ext uri="{BB962C8B-B14F-4D97-AF65-F5344CB8AC3E}">
        <p14:creationId xmlns:p14="http://schemas.microsoft.com/office/powerpoint/2010/main" val="3899961691"/>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AB259A0-0017-492F-A0DC-4B70C7052AE0}"/>
              </a:ext>
            </a:extLst>
          </p:cNvPr>
          <p:cNvSpPr>
            <a:spLocks noGrp="1"/>
          </p:cNvSpPr>
          <p:nvPr>
            <p:ph type="body" idx="1"/>
          </p:nvPr>
        </p:nvSpPr>
        <p:spPr>
          <a:xfrm>
            <a:off x="432000" y="2398811"/>
            <a:ext cx="5472000" cy="360000"/>
          </a:xfrm>
        </p:spPr>
        <p:txBody>
          <a:bodyPr/>
          <a:lstStyle/>
          <a:p>
            <a:endParaRPr lang="en-US" dirty="0"/>
          </a:p>
        </p:txBody>
      </p:sp>
      <p:sp>
        <p:nvSpPr>
          <p:cNvPr id="5" name="Content Placeholder 4">
            <a:extLst>
              <a:ext uri="{FF2B5EF4-FFF2-40B4-BE49-F238E27FC236}">
                <a16:creationId xmlns:a16="http://schemas.microsoft.com/office/drawing/2014/main" id="{CEEB3BAE-C0B2-447C-B8BE-96C6BD84D658}"/>
              </a:ext>
            </a:extLst>
          </p:cNvPr>
          <p:cNvSpPr>
            <a:spLocks noGrp="1"/>
          </p:cNvSpPr>
          <p:nvPr>
            <p:ph sz="half" idx="2"/>
          </p:nvPr>
        </p:nvSpPr>
        <p:spPr>
          <a:xfrm>
            <a:off x="432000" y="2975782"/>
            <a:ext cx="5472000" cy="2205817"/>
          </a:xfrm>
        </p:spPr>
        <p:txBody>
          <a:bodyPr/>
          <a:lstStyle/>
          <a:p>
            <a:pPr>
              <a:defRPr/>
            </a:pPr>
            <a:r>
              <a:rPr lang="en-US" altLang="en-US" sz="2800" dirty="0" smtClean="0"/>
              <a:t>Fertilizers &amp; Pesticides cost </a:t>
            </a:r>
            <a:r>
              <a:rPr lang="en-US" altLang="en-US" sz="2800" dirty="0"/>
              <a:t>money and can be harmful to us</a:t>
            </a:r>
          </a:p>
          <a:p>
            <a:pPr>
              <a:defRPr/>
            </a:pPr>
            <a:r>
              <a:rPr lang="en-US" altLang="en-US" sz="2800" dirty="0"/>
              <a:t>Utilize in </a:t>
            </a:r>
            <a:r>
              <a:rPr lang="en-US" altLang="en-US" sz="2800" dirty="0" smtClean="0"/>
              <a:t>small dosages, </a:t>
            </a:r>
            <a:r>
              <a:rPr lang="en-US" altLang="en-US" sz="2800" dirty="0"/>
              <a:t>or </a:t>
            </a:r>
          </a:p>
          <a:p>
            <a:pPr marL="0" indent="0">
              <a:buFontTx/>
              <a:buNone/>
              <a:defRPr/>
            </a:pPr>
            <a:r>
              <a:rPr lang="en-US" altLang="en-US" sz="2800" dirty="0"/>
              <a:t>utilize natural forms of these</a:t>
            </a:r>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19B51A1E-902D-48AF-9020-955120F399B6}" type="slidenum">
              <a:rPr kumimoji="0" lang="en-US" sz="1200" b="0" i="1" u="none" strike="noStrike" kern="1200" cap="none" spc="0" normalizeH="0" baseline="0" noProof="0" smtClean="0">
                <a:ln>
                  <a:noFill/>
                </a:ln>
                <a:solidFill>
                  <a:prstClr val="black">
                    <a:lumMod val="75000"/>
                    <a:lumOff val="25000"/>
                  </a:prstClr>
                </a:solidFill>
                <a:effectLst/>
                <a:uLnTx/>
                <a:uFillTx/>
                <a:latin typeface="Garamond"/>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en-US" sz="1200" b="0" i="1" u="none" strike="noStrike" kern="1200" cap="none" spc="0" normalizeH="0" baseline="0" noProof="0" dirty="0">
              <a:ln>
                <a:noFill/>
              </a:ln>
              <a:solidFill>
                <a:prstClr val="black">
                  <a:lumMod val="75000"/>
                  <a:lumOff val="25000"/>
                </a:prstClr>
              </a:solidFill>
              <a:effectLst/>
              <a:uLnTx/>
              <a:uFillTx/>
              <a:latin typeface="Garamond"/>
              <a:ea typeface="+mn-ea"/>
              <a:cs typeface="+mn-cs"/>
            </a:endParaRPr>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dirty="0"/>
              <a:t>Minimum Use of Fertilizers &amp; Pesticides </a:t>
            </a:r>
            <a:endParaRPr lang="en-US" dirty="0"/>
          </a:p>
        </p:txBody>
      </p:sp>
      <p:sp>
        <p:nvSpPr>
          <p:cNvPr id="6" name="Text Placeholder 5">
            <a:extLst>
              <a:ext uri="{FF2B5EF4-FFF2-40B4-BE49-F238E27FC236}">
                <a16:creationId xmlns:a16="http://schemas.microsoft.com/office/drawing/2014/main" id="{B237D1CA-B91A-410E-A968-D017BBE99F99}"/>
              </a:ext>
            </a:extLst>
          </p:cNvPr>
          <p:cNvSpPr>
            <a:spLocks noGrp="1"/>
          </p:cNvSpPr>
          <p:nvPr>
            <p:ph type="body" sz="quarter" idx="3"/>
          </p:nvPr>
        </p:nvSpPr>
        <p:spPr>
          <a:xfrm>
            <a:off x="6288002" y="2398811"/>
            <a:ext cx="5483996" cy="360000"/>
          </a:xfrm>
        </p:spPr>
        <p:txBody>
          <a:bodyPr/>
          <a:lstStyle/>
          <a:p>
            <a:r>
              <a:rPr lang="en-US" dirty="0"/>
              <a:t>Competitive Service</a:t>
            </a:r>
          </a:p>
        </p:txBody>
      </p:sp>
      <p:sp>
        <p:nvSpPr>
          <p:cNvPr id="7" name="Text Placeholder 6">
            <a:extLst>
              <a:ext uri="{FF2B5EF4-FFF2-40B4-BE49-F238E27FC236}">
                <a16:creationId xmlns:a16="http://schemas.microsoft.com/office/drawing/2014/main" id="{26A87885-D672-4CF9-A78D-CFE98385B03A}"/>
              </a:ext>
            </a:extLst>
          </p:cNvPr>
          <p:cNvSpPr>
            <a:spLocks noGrp="1"/>
          </p:cNvSpPr>
          <p:nvPr>
            <p:ph type="body" sz="quarter" idx="4"/>
          </p:nvPr>
        </p:nvSpPr>
        <p:spPr>
          <a:xfrm>
            <a:off x="6288002" y="2975783"/>
            <a:ext cx="5483996" cy="2205817"/>
          </a:xfrm>
        </p:spPr>
        <p:txBody>
          <a:bodyPr/>
          <a:lstStyle/>
          <a:p>
            <a:r>
              <a:rPr lang="en-US" dirty="0"/>
              <a:t>Praesent venenatis quam tortor, viverra nunc rutrum. </a:t>
            </a:r>
          </a:p>
          <a:p>
            <a:pPr lvl="1"/>
            <a:r>
              <a:rPr lang="en-US" dirty="0"/>
              <a:t>Maecenas malesuada ultricies sapien sit amet pharetra. </a:t>
            </a:r>
          </a:p>
          <a:p>
            <a:pPr lvl="1"/>
            <a:r>
              <a:rPr lang="en-US" dirty="0"/>
              <a:t>Nunc tempus, risus sodales hendrerit, arcu dolor commodo libero, a sollicitudin quam nulla quis lectus. In at porta mauris. </a:t>
            </a:r>
          </a:p>
        </p:txBody>
      </p:sp>
      <p:pic>
        <p:nvPicPr>
          <p:cNvPr id="3074" name="Picture 2" descr="Why petroleum based Fertilisers, Herbicides, Fungicides, Insecticides –  Chief Nutritio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8650" y="1548641"/>
            <a:ext cx="5568768" cy="413351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31220186"/>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AB259A0-0017-492F-A0DC-4B70C7052AE0}"/>
              </a:ext>
            </a:extLst>
          </p:cNvPr>
          <p:cNvSpPr>
            <a:spLocks noGrp="1"/>
          </p:cNvSpPr>
          <p:nvPr>
            <p:ph type="body" idx="1"/>
          </p:nvPr>
        </p:nvSpPr>
        <p:spPr>
          <a:xfrm>
            <a:off x="432000" y="1871761"/>
            <a:ext cx="5472000" cy="360000"/>
          </a:xfrm>
        </p:spPr>
        <p:txBody>
          <a:bodyPr/>
          <a:lstStyle/>
          <a:p>
            <a:r>
              <a:rPr lang="en-US" dirty="0" smtClean="0"/>
              <a:t>Organic </a:t>
            </a:r>
            <a:r>
              <a:rPr lang="en-US" dirty="0" smtClean="0"/>
              <a:t> Fertilizers </a:t>
            </a:r>
            <a:endParaRPr lang="en-US" dirty="0"/>
          </a:p>
        </p:txBody>
      </p:sp>
      <p:sp>
        <p:nvSpPr>
          <p:cNvPr id="5" name="Content Placeholder 4">
            <a:extLst>
              <a:ext uri="{FF2B5EF4-FFF2-40B4-BE49-F238E27FC236}">
                <a16:creationId xmlns:a16="http://schemas.microsoft.com/office/drawing/2014/main" id="{CEEB3BAE-C0B2-447C-B8BE-96C6BD84D658}"/>
              </a:ext>
            </a:extLst>
          </p:cNvPr>
          <p:cNvSpPr>
            <a:spLocks noGrp="1"/>
          </p:cNvSpPr>
          <p:nvPr>
            <p:ph sz="half" idx="2"/>
          </p:nvPr>
        </p:nvSpPr>
        <p:spPr>
          <a:xfrm>
            <a:off x="432000" y="2241706"/>
            <a:ext cx="5472000" cy="2205817"/>
          </a:xfrm>
        </p:spPr>
        <p:txBody>
          <a:bodyPr/>
          <a:lstStyle/>
          <a:p>
            <a:r>
              <a:rPr lang="en-US" dirty="0">
                <a:solidFill>
                  <a:srgbClr val="0083BE"/>
                </a:solidFill>
                <a:latin typeface="Open Sans"/>
              </a:rPr>
              <a:t>Organic nutrient sources include legumes, animal manure, compost and crop residues. Organic nutrients are slowly released as materials decompose. Compost and manure provide additional benefits, such as increasing organic matter which contributes to building healthy soil.</a:t>
            </a:r>
            <a:endParaRPr lang="en-US" dirty="0"/>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11</a:t>
            </a:fld>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dirty="0" smtClean="0"/>
              <a:t>Minimum Use of Fertilizers &amp; Pesticides </a:t>
            </a:r>
            <a:endParaRPr lang="en-US" dirty="0"/>
          </a:p>
        </p:txBody>
      </p:sp>
      <p:sp>
        <p:nvSpPr>
          <p:cNvPr id="6" name="Text Placeholder 5">
            <a:extLst>
              <a:ext uri="{FF2B5EF4-FFF2-40B4-BE49-F238E27FC236}">
                <a16:creationId xmlns:a16="http://schemas.microsoft.com/office/drawing/2014/main" id="{B237D1CA-B91A-410E-A968-D017BBE99F99}"/>
              </a:ext>
            </a:extLst>
          </p:cNvPr>
          <p:cNvSpPr>
            <a:spLocks noGrp="1"/>
          </p:cNvSpPr>
          <p:nvPr>
            <p:ph type="body" sz="quarter" idx="3"/>
          </p:nvPr>
        </p:nvSpPr>
        <p:spPr>
          <a:xfrm>
            <a:off x="6288002" y="1871761"/>
            <a:ext cx="5483996" cy="360000"/>
          </a:xfrm>
        </p:spPr>
        <p:txBody>
          <a:bodyPr/>
          <a:lstStyle/>
          <a:p>
            <a:r>
              <a:rPr lang="en-US" dirty="0" smtClean="0"/>
              <a:t>Conventional/ Traditional Fertilizers </a:t>
            </a:r>
            <a:endParaRPr lang="en-US" dirty="0"/>
          </a:p>
        </p:txBody>
      </p:sp>
      <p:sp>
        <p:nvSpPr>
          <p:cNvPr id="7" name="Text Placeholder 6">
            <a:extLst>
              <a:ext uri="{FF2B5EF4-FFF2-40B4-BE49-F238E27FC236}">
                <a16:creationId xmlns:a16="http://schemas.microsoft.com/office/drawing/2014/main" id="{26A87885-D672-4CF9-A78D-CFE98385B03A}"/>
              </a:ext>
            </a:extLst>
          </p:cNvPr>
          <p:cNvSpPr>
            <a:spLocks noGrp="1"/>
          </p:cNvSpPr>
          <p:nvPr>
            <p:ph type="body" sz="quarter" idx="4"/>
          </p:nvPr>
        </p:nvSpPr>
        <p:spPr>
          <a:xfrm>
            <a:off x="6288002" y="2241706"/>
            <a:ext cx="5483996" cy="2205817"/>
          </a:xfrm>
        </p:spPr>
        <p:txBody>
          <a:bodyPr/>
          <a:lstStyle/>
          <a:p>
            <a:r>
              <a:rPr lang="en-US" dirty="0">
                <a:solidFill>
                  <a:srgbClr val="0083BE"/>
                </a:solidFill>
                <a:latin typeface="Open Sans"/>
              </a:rPr>
              <a:t>Conventional fertilizers provide nutrients in a concentrated form that plants can readily use.</a:t>
            </a:r>
            <a:endParaRPr lang="en-US" dirty="0"/>
          </a:p>
        </p:txBody>
      </p:sp>
      <p:pic>
        <p:nvPicPr>
          <p:cNvPr id="9"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30000" y="4055138"/>
            <a:ext cx="2666337" cy="2666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2"/>
          <p:cNvPicPr>
            <a:picLocks noChangeAspect="1"/>
          </p:cNvPicPr>
          <p:nvPr/>
        </p:nvPicPr>
        <p:blipFill>
          <a:blip r:embed="rId3">
            <a:extLst>
              <a:ext uri="{28A0092B-C50C-407E-A947-70E740481C1C}">
                <a14:useLocalDpi xmlns:a14="http://schemas.microsoft.com/office/drawing/2010/main" val="0"/>
              </a:ext>
            </a:extLst>
          </a:blip>
          <a:srcRect l="10606" r="24696"/>
          <a:stretch>
            <a:fillRect/>
          </a:stretch>
        </p:blipFill>
        <p:spPr bwMode="auto">
          <a:xfrm>
            <a:off x="333953" y="3959421"/>
            <a:ext cx="3734463" cy="2693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798664"/>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r>
              <a:rPr lang="en-US" sz="3200" dirty="0" smtClean="0"/>
              <a:t>N- Nitrogen – green</a:t>
            </a:r>
          </a:p>
          <a:p>
            <a:endParaRPr lang="en-US" sz="3200" dirty="0"/>
          </a:p>
          <a:p>
            <a:r>
              <a:rPr lang="en-US" sz="3200" dirty="0" smtClean="0"/>
              <a:t>P- Phosphorus – bloom</a:t>
            </a:r>
          </a:p>
          <a:p>
            <a:endParaRPr lang="en-US" sz="3200" dirty="0"/>
          </a:p>
          <a:p>
            <a:r>
              <a:rPr lang="en-US" sz="3200" dirty="0" smtClean="0"/>
              <a:t>K- Potassium – strong roots </a:t>
            </a:r>
            <a:endParaRPr lang="en-US" sz="3200"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12</a:t>
            </a:fld>
            <a:endParaRPr lang="en-US" noProof="0" dirty="0"/>
          </a:p>
        </p:txBody>
      </p:sp>
      <p:sp>
        <p:nvSpPr>
          <p:cNvPr id="4" name="Title 3"/>
          <p:cNvSpPr>
            <a:spLocks noGrp="1"/>
          </p:cNvSpPr>
          <p:nvPr>
            <p:ph type="title"/>
          </p:nvPr>
        </p:nvSpPr>
        <p:spPr/>
        <p:txBody>
          <a:bodyPr/>
          <a:lstStyle/>
          <a:p>
            <a:r>
              <a:rPr lang="en-US" dirty="0" smtClean="0"/>
              <a:t>N-P-K</a:t>
            </a:r>
            <a:endParaRPr lang="en-US" dirty="0"/>
          </a:p>
        </p:txBody>
      </p:sp>
      <p:sp>
        <p:nvSpPr>
          <p:cNvPr id="5" name="Text Placeholder 4"/>
          <p:cNvSpPr>
            <a:spLocks noGrp="1"/>
          </p:cNvSpPr>
          <p:nvPr>
            <p:ph type="body" sz="quarter" idx="32"/>
          </p:nvPr>
        </p:nvSpPr>
        <p:spPr/>
        <p:txBody>
          <a:bodyPr/>
          <a:lstStyle/>
          <a:p>
            <a:r>
              <a:rPr lang="en-US" dirty="0" smtClean="0"/>
              <a:t>Every bottle, bag, container of packaged fertilizer</a:t>
            </a:r>
            <a:endParaRPr lang="en-US" dirty="0"/>
          </a:p>
        </p:txBody>
      </p:sp>
      <p:pic>
        <p:nvPicPr>
          <p:cNvPr id="7" name="Picture Placeholder 6"/>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3123" b="3123"/>
          <a:stretch>
            <a:fillRect/>
          </a:stretch>
        </p:blipFill>
        <p:spPr>
          <a:xfrm rot="5400000">
            <a:off x="5452683" y="1350352"/>
            <a:ext cx="7663626" cy="5388661"/>
          </a:xfrm>
        </p:spPr>
      </p:pic>
    </p:spTree>
    <p:extLst>
      <p:ext uri="{BB962C8B-B14F-4D97-AF65-F5344CB8AC3E}">
        <p14:creationId xmlns:p14="http://schemas.microsoft.com/office/powerpoint/2010/main" val="76445639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r>
              <a:rPr lang="en-US" sz="4400" dirty="0" smtClean="0"/>
              <a:t>8-3-5</a:t>
            </a:r>
            <a:endParaRPr lang="en-US" sz="4400"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13</a:t>
            </a:fld>
            <a:endParaRPr lang="en-US" noProof="0" dirty="0"/>
          </a:p>
        </p:txBody>
      </p:sp>
      <p:sp>
        <p:nvSpPr>
          <p:cNvPr id="4" name="Title 3"/>
          <p:cNvSpPr>
            <a:spLocks noGrp="1"/>
          </p:cNvSpPr>
          <p:nvPr>
            <p:ph type="title"/>
          </p:nvPr>
        </p:nvSpPr>
        <p:spPr/>
        <p:txBody>
          <a:bodyPr/>
          <a:lstStyle/>
          <a:p>
            <a:r>
              <a:rPr lang="en-US" dirty="0" smtClean="0"/>
              <a:t>Example </a:t>
            </a:r>
            <a:endParaRPr lang="en-US" dirty="0"/>
          </a:p>
        </p:txBody>
      </p:sp>
      <p:sp>
        <p:nvSpPr>
          <p:cNvPr id="5" name="Text Placeholder 4"/>
          <p:cNvSpPr>
            <a:spLocks noGrp="1"/>
          </p:cNvSpPr>
          <p:nvPr>
            <p:ph type="body" sz="quarter" idx="32"/>
          </p:nvPr>
        </p:nvSpPr>
        <p:spPr/>
        <p:txBody>
          <a:bodyPr/>
          <a:lstStyle/>
          <a:p>
            <a:endParaRPr lang="en-US"/>
          </a:p>
        </p:txBody>
      </p:sp>
      <p:pic>
        <p:nvPicPr>
          <p:cNvPr id="8" name="Picture Placeholder 7"/>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l="23632" r="23632"/>
          <a:stretch>
            <a:fillRect/>
          </a:stretch>
        </p:blipFill>
        <p:spPr>
          <a:xfrm>
            <a:off x="6800850" y="305870"/>
            <a:ext cx="4496710" cy="6395754"/>
          </a:xfrm>
        </p:spPr>
      </p:pic>
      <p:pic>
        <p:nvPicPr>
          <p:cNvPr id="7" name="Picture 2"/>
          <p:cNvPicPr>
            <a:picLocks noChangeAspect="1"/>
          </p:cNvPicPr>
          <p:nvPr/>
        </p:nvPicPr>
        <p:blipFill>
          <a:blip r:embed="rId3">
            <a:extLst>
              <a:ext uri="{28A0092B-C50C-407E-A947-70E740481C1C}">
                <a14:useLocalDpi xmlns:a14="http://schemas.microsoft.com/office/drawing/2010/main" val="0"/>
              </a:ext>
            </a:extLst>
          </a:blip>
          <a:srcRect l="10606" r="24696"/>
          <a:stretch>
            <a:fillRect/>
          </a:stretch>
        </p:blipFill>
        <p:spPr bwMode="auto">
          <a:xfrm>
            <a:off x="1158546" y="2381239"/>
            <a:ext cx="4745255" cy="3422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p:cNvPicPr>
            <a:picLocks noChangeAspect="1"/>
          </p:cNvPicPr>
          <p:nvPr/>
        </p:nvPicPr>
        <p:blipFill>
          <a:blip r:embed="rId4"/>
          <a:stretch>
            <a:fillRect/>
          </a:stretch>
        </p:blipFill>
        <p:spPr>
          <a:xfrm>
            <a:off x="11052582" y="5276598"/>
            <a:ext cx="1024217" cy="1444877"/>
          </a:xfrm>
          <a:prstGeom prst="rect">
            <a:avLst/>
          </a:prstGeom>
        </p:spPr>
      </p:pic>
    </p:spTree>
    <p:extLst>
      <p:ext uri="{BB962C8B-B14F-4D97-AF65-F5344CB8AC3E}">
        <p14:creationId xmlns:p14="http://schemas.microsoft.com/office/powerpoint/2010/main" val="314633871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r>
              <a:rPr lang="en-US" altLang="en-US" sz="3600" kern="0" dirty="0">
                <a:solidFill>
                  <a:srgbClr val="000000"/>
                </a:solidFill>
                <a:latin typeface="Arial"/>
                <a:ea typeface="+mj-ea"/>
                <a:cs typeface="+mj-cs"/>
              </a:rPr>
              <a:t>Green tomato plant but not producing flowers or </a:t>
            </a:r>
            <a:r>
              <a:rPr lang="en-US" altLang="en-US" sz="3600" kern="0" dirty="0" smtClean="0">
                <a:solidFill>
                  <a:srgbClr val="000000"/>
                </a:solidFill>
                <a:latin typeface="Arial"/>
                <a:ea typeface="+mj-ea"/>
                <a:cs typeface="+mj-cs"/>
              </a:rPr>
              <a:t>tomatoes</a:t>
            </a:r>
          </a:p>
          <a:p>
            <a:r>
              <a:rPr lang="en-US" altLang="en-US" sz="3600" kern="0" dirty="0" smtClean="0">
                <a:solidFill>
                  <a:srgbClr val="000000"/>
                </a:solidFill>
                <a:latin typeface="Arial"/>
                <a:ea typeface="+mj-ea"/>
                <a:cs typeface="+mj-cs"/>
              </a:rPr>
              <a:t>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14</a:t>
            </a:fld>
            <a:endParaRPr lang="en-US" noProof="0" dirty="0"/>
          </a:p>
        </p:txBody>
      </p:sp>
      <p:sp>
        <p:nvSpPr>
          <p:cNvPr id="4" name="Title 3"/>
          <p:cNvSpPr>
            <a:spLocks noGrp="1"/>
          </p:cNvSpPr>
          <p:nvPr>
            <p:ph type="title"/>
          </p:nvPr>
        </p:nvSpPr>
        <p:spPr/>
        <p:txBody>
          <a:bodyPr/>
          <a:lstStyle/>
          <a:p>
            <a:r>
              <a:rPr lang="en-US" dirty="0" smtClean="0"/>
              <a:t>Which fertilizer would you choose?</a:t>
            </a:r>
            <a:endParaRPr lang="en-US" dirty="0"/>
          </a:p>
        </p:txBody>
      </p:sp>
      <p:sp>
        <p:nvSpPr>
          <p:cNvPr id="5" name="Text Placeholder 4"/>
          <p:cNvSpPr>
            <a:spLocks noGrp="1"/>
          </p:cNvSpPr>
          <p:nvPr>
            <p:ph type="body" sz="quarter" idx="32"/>
          </p:nvPr>
        </p:nvSpPr>
        <p:spPr/>
        <p:txBody>
          <a:bodyPr/>
          <a:lstStyle/>
          <a:p>
            <a:endParaRPr lang="en-US"/>
          </a:p>
        </p:txBody>
      </p:sp>
      <p:sp>
        <p:nvSpPr>
          <p:cNvPr id="6" name="Picture Placeholder 5"/>
          <p:cNvSpPr>
            <a:spLocks noGrp="1"/>
          </p:cNvSpPr>
          <p:nvPr>
            <p:ph type="pic" sz="quarter" idx="10"/>
          </p:nvPr>
        </p:nvSpPr>
        <p:spPr/>
      </p:sp>
      <p:pic>
        <p:nvPicPr>
          <p:cNvPr id="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719210" y="-25093"/>
            <a:ext cx="5172301" cy="68964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p:cNvPicPr>
            <a:picLocks noChangeAspect="1"/>
          </p:cNvPicPr>
          <p:nvPr/>
        </p:nvPicPr>
        <p:blipFill>
          <a:blip r:embed="rId3"/>
          <a:stretch>
            <a:fillRect/>
          </a:stretch>
        </p:blipFill>
        <p:spPr>
          <a:xfrm>
            <a:off x="1750029" y="3255910"/>
            <a:ext cx="2443923" cy="3283002"/>
          </a:xfrm>
          <a:prstGeom prst="rect">
            <a:avLst/>
          </a:prstGeom>
        </p:spPr>
      </p:pic>
    </p:spTree>
    <p:extLst>
      <p:ext uri="{BB962C8B-B14F-4D97-AF65-F5344CB8AC3E}">
        <p14:creationId xmlns:p14="http://schemas.microsoft.com/office/powerpoint/2010/main" val="255109147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6504678" y="110384"/>
            <a:ext cx="5062417" cy="1177497"/>
          </a:xfrm>
        </p:spPr>
        <p:txBody>
          <a:bodyPr/>
          <a:lstStyle/>
          <a:p>
            <a:r>
              <a:rPr lang="en-US" sz="4000" dirty="0" smtClean="0"/>
              <a:t>Integrated Pest Management IPM</a:t>
            </a:r>
            <a:endParaRPr lang="en-US" sz="4000"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p:txBody>
          <a:bodyPr/>
          <a:lstStyle/>
          <a:p>
            <a:endParaRPr lang="en-US" dirty="0"/>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300087" y="2437200"/>
            <a:ext cx="5472000" cy="3548250"/>
          </a:xfrm>
        </p:spPr>
        <p:txBody>
          <a:bodyPr/>
          <a:lstStyle/>
          <a:p>
            <a:pPr>
              <a:spcBef>
                <a:spcPct val="0"/>
              </a:spcBef>
            </a:pPr>
            <a:r>
              <a:rPr lang="en-US" altLang="en-US" sz="3200" dirty="0" smtClean="0"/>
              <a:t>Planning </a:t>
            </a:r>
            <a:r>
              <a:rPr lang="en-US" altLang="en-US" sz="3200" dirty="0"/>
              <a:t>and record </a:t>
            </a:r>
            <a:r>
              <a:rPr lang="en-US" altLang="en-US" sz="3200" dirty="0" smtClean="0"/>
              <a:t>keeping</a:t>
            </a:r>
          </a:p>
          <a:p>
            <a:pPr>
              <a:spcBef>
                <a:spcPct val="0"/>
              </a:spcBef>
            </a:pPr>
            <a:r>
              <a:rPr lang="en-US" altLang="en-US" sz="3200" dirty="0" smtClean="0"/>
              <a:t>Natural </a:t>
            </a:r>
            <a:r>
              <a:rPr lang="en-US" altLang="en-US" sz="3200" dirty="0"/>
              <a:t>pesticides and </a:t>
            </a:r>
            <a:r>
              <a:rPr lang="en-US" altLang="en-US" sz="3200" dirty="0" smtClean="0"/>
              <a:t>botanicals</a:t>
            </a:r>
          </a:p>
          <a:p>
            <a:pPr>
              <a:spcBef>
                <a:spcPct val="0"/>
              </a:spcBef>
            </a:pPr>
            <a:r>
              <a:rPr lang="en-US" altLang="en-US" sz="3200" dirty="0" smtClean="0"/>
              <a:t>Trap </a:t>
            </a:r>
            <a:r>
              <a:rPr lang="en-US" altLang="en-US" sz="3200" dirty="0"/>
              <a:t>and </a:t>
            </a:r>
            <a:r>
              <a:rPr lang="en-US" altLang="en-US" sz="3200" dirty="0" smtClean="0"/>
              <a:t>monitor</a:t>
            </a:r>
          </a:p>
          <a:p>
            <a:pPr>
              <a:spcBef>
                <a:spcPct val="0"/>
              </a:spcBef>
            </a:pPr>
            <a:r>
              <a:rPr lang="en-US" altLang="en-US" sz="3200" dirty="0" smtClean="0"/>
              <a:t>Cultural controls</a:t>
            </a:r>
          </a:p>
          <a:p>
            <a:pPr>
              <a:spcBef>
                <a:spcPct val="0"/>
              </a:spcBef>
            </a:pPr>
            <a:r>
              <a:rPr lang="en-US" altLang="en-US" sz="3200" dirty="0" smtClean="0"/>
              <a:t>Mechanical controls</a:t>
            </a:r>
          </a:p>
          <a:p>
            <a:pPr>
              <a:spcBef>
                <a:spcPct val="0"/>
              </a:spcBef>
            </a:pPr>
            <a:r>
              <a:rPr lang="en-US" altLang="en-US" sz="3200" dirty="0" smtClean="0"/>
              <a:t>Biological </a:t>
            </a:r>
            <a:r>
              <a:rPr lang="en-US" altLang="en-US" sz="3200" dirty="0"/>
              <a:t>controls</a:t>
            </a:r>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15</a:t>
            </a:fld>
            <a:endParaRPr lang="en-US" dirty="0"/>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6"/>
          <p:cNvPicPr>
            <a:picLocks noChangeAspect="1"/>
          </p:cNvPicPr>
          <p:nvPr/>
        </p:nvPicPr>
        <p:blipFill>
          <a:blip r:embed="rId3"/>
          <a:stretch>
            <a:fillRect/>
          </a:stretch>
        </p:blipFill>
        <p:spPr>
          <a:xfrm>
            <a:off x="11007695" y="5412426"/>
            <a:ext cx="1021954" cy="1445574"/>
          </a:xfrm>
          <a:prstGeom prst="rect">
            <a:avLst/>
          </a:prstGeom>
        </p:spPr>
      </p:pic>
    </p:spTree>
    <p:extLst>
      <p:ext uri="{BB962C8B-B14F-4D97-AF65-F5344CB8AC3E}">
        <p14:creationId xmlns:p14="http://schemas.microsoft.com/office/powerpoint/2010/main" val="199457716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971398" y="1646238"/>
            <a:ext cx="10176987" cy="7772398"/>
          </a:xfrm>
        </p:spPr>
        <p:txBody>
          <a:bodyPr/>
          <a:lstStyle/>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16</a:t>
            </a:fld>
            <a:endParaRPr lang="en-US" noProof="0" dirty="0"/>
          </a:p>
        </p:txBody>
      </p:sp>
      <p:sp>
        <p:nvSpPr>
          <p:cNvPr id="4" name="Picture Placeholder 3"/>
          <p:cNvSpPr>
            <a:spLocks noGrp="1"/>
          </p:cNvSpPr>
          <p:nvPr>
            <p:ph type="pic" sz="quarter" idx="12"/>
          </p:nvPr>
        </p:nvSpPr>
        <p:spPr/>
      </p:sp>
      <p:sp>
        <p:nvSpPr>
          <p:cNvPr id="5" name="Subtitle 4"/>
          <p:cNvSpPr>
            <a:spLocks noGrp="1"/>
          </p:cNvSpPr>
          <p:nvPr>
            <p:ph type="subTitle" idx="1"/>
          </p:nvPr>
        </p:nvSpPr>
        <p:spPr/>
        <p:txBody>
          <a:bodyPr/>
          <a:lstStyle/>
          <a:p>
            <a:endParaRPr lang="en-US"/>
          </a:p>
        </p:txBody>
      </p:sp>
      <p:pic>
        <p:nvPicPr>
          <p:cNvPr id="4100" name="Picture 4" descr="What are the Different Kinds of “Controls” Used in IP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74" y="0"/>
            <a:ext cx="12151626" cy="68352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039369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17</a:t>
            </a:fld>
            <a:endParaRPr lang="en-US" noProof="0" dirty="0"/>
          </a:p>
        </p:txBody>
      </p:sp>
      <p:pic>
        <p:nvPicPr>
          <p:cNvPr id="6" name="Picture Placeholder 5"/>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3658" r="13658"/>
          <a:stretch>
            <a:fillRect/>
          </a:stretch>
        </p:blipFill>
        <p:spPr/>
      </p:pic>
      <p:sp>
        <p:nvSpPr>
          <p:cNvPr id="5" name="Subtitle 4"/>
          <p:cNvSpPr>
            <a:spLocks noGrp="1"/>
          </p:cNvSpPr>
          <p:nvPr>
            <p:ph type="subTitle" idx="1"/>
          </p:nvPr>
        </p:nvSpPr>
        <p:spPr/>
        <p:txBody>
          <a:bodyPr/>
          <a:lstStyle/>
          <a:p>
            <a:r>
              <a:rPr lang="en-US" dirty="0" smtClean="0"/>
              <a:t>Biological Control </a:t>
            </a:r>
            <a:endParaRPr lang="en-US" dirty="0"/>
          </a:p>
        </p:txBody>
      </p:sp>
      <p:pic>
        <p:nvPicPr>
          <p:cNvPr id="1026" name="Picture 2" descr="Ladybugs | Entomolog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98328" y="1658937"/>
            <a:ext cx="5715000" cy="3038476"/>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4"/>
          <a:stretch>
            <a:fillRect/>
          </a:stretch>
        </p:blipFill>
        <p:spPr>
          <a:xfrm>
            <a:off x="5281684" y="4529027"/>
            <a:ext cx="1617616" cy="2281994"/>
          </a:xfrm>
          <a:prstGeom prst="rect">
            <a:avLst/>
          </a:prstGeom>
        </p:spPr>
      </p:pic>
    </p:spTree>
    <p:extLst>
      <p:ext uri="{BB962C8B-B14F-4D97-AF65-F5344CB8AC3E}">
        <p14:creationId xmlns:p14="http://schemas.microsoft.com/office/powerpoint/2010/main" val="406385490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994797-5697-4A14-97F4-C212A14881C4}"/>
              </a:ext>
            </a:extLst>
          </p:cNvPr>
          <p:cNvSpPr>
            <a:spLocks noGrp="1"/>
          </p:cNvSpPr>
          <p:nvPr>
            <p:ph type="ctrTitle"/>
          </p:nvPr>
        </p:nvSpPr>
        <p:spPr/>
        <p:txBody>
          <a:bodyPr/>
          <a:lstStyle/>
          <a:p>
            <a:r>
              <a:rPr lang="en-US" dirty="0" smtClean="0"/>
              <a:t>Integrated Pest Management</a:t>
            </a:r>
            <a:endParaRPr lang="en-US" dirty="0"/>
          </a:p>
        </p:txBody>
      </p:sp>
      <p:sp>
        <p:nvSpPr>
          <p:cNvPr id="3" name="Subtitle 2">
            <a:extLst>
              <a:ext uri="{FF2B5EF4-FFF2-40B4-BE49-F238E27FC236}">
                <a16:creationId xmlns:a16="http://schemas.microsoft.com/office/drawing/2014/main" id="{76F3BC00-016D-45F4-9C27-3F780E206357}"/>
              </a:ext>
            </a:extLst>
          </p:cNvPr>
          <p:cNvSpPr>
            <a:spLocks noGrp="1"/>
          </p:cNvSpPr>
          <p:nvPr>
            <p:ph type="subTitle" idx="1"/>
          </p:nvPr>
        </p:nvSpPr>
        <p:spPr/>
        <p:txBody>
          <a:bodyPr/>
          <a:lstStyle/>
          <a:p>
            <a:r>
              <a:rPr lang="en-US" dirty="0" smtClean="0"/>
              <a:t>Physical Control </a:t>
            </a:r>
            <a:endParaRPr lang="en-US" dirty="0"/>
          </a:p>
        </p:txBody>
      </p:sp>
      <p:pic>
        <p:nvPicPr>
          <p:cNvPr id="2050" name="Picture 2" descr="Garden Mesh Netting Barrier Netting Mesh Cover Bird Net Barrier Large Garden Fruit Flower Net for Protect Vegetable Outdoor Garden Backyard Lawn, Whit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2700" y="732944"/>
            <a:ext cx="5829300" cy="5829301"/>
          </a:xfrm>
          <a:prstGeom prst="rect">
            <a:avLst/>
          </a:prstGeom>
          <a:noFill/>
          <a:extLst>
            <a:ext uri="{909E8E84-426E-40DD-AFC4-6F175D3DCCD1}">
              <a14:hiddenFill xmlns:a14="http://schemas.microsoft.com/office/drawing/2010/main">
                <a:solidFill>
                  <a:srgbClr val="FFFFFF"/>
                </a:solidFill>
              </a14:hiddenFill>
            </a:ext>
          </a:extLst>
        </p:spPr>
      </p:pic>
      <p:pic>
        <p:nvPicPr>
          <p:cNvPr id="2054" name="Picture 6" descr="Integrated Pest Management Char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30380" y="191248"/>
            <a:ext cx="2858739" cy="285873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2504588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6AB259A0-0017-492F-A0DC-4B70C7052AE0}"/>
              </a:ext>
            </a:extLst>
          </p:cNvPr>
          <p:cNvSpPr>
            <a:spLocks noGrp="1"/>
          </p:cNvSpPr>
          <p:nvPr>
            <p:ph type="body" idx="1"/>
          </p:nvPr>
        </p:nvSpPr>
        <p:spPr>
          <a:xfrm>
            <a:off x="432000" y="2398811"/>
            <a:ext cx="5472000" cy="360000"/>
          </a:xfrm>
        </p:spPr>
        <p:txBody>
          <a:bodyPr/>
          <a:lstStyle/>
          <a:p>
            <a:r>
              <a:rPr lang="en-US" dirty="0" smtClean="0"/>
              <a:t>Bottom Watering in Trays </a:t>
            </a:r>
            <a:endParaRPr lang="en-US" dirty="0"/>
          </a:p>
        </p:txBody>
      </p:sp>
      <p:sp>
        <p:nvSpPr>
          <p:cNvPr id="5" name="Content Placeholder 4">
            <a:extLst>
              <a:ext uri="{FF2B5EF4-FFF2-40B4-BE49-F238E27FC236}">
                <a16:creationId xmlns:a16="http://schemas.microsoft.com/office/drawing/2014/main" id="{CEEB3BAE-C0B2-447C-B8BE-96C6BD84D658}"/>
              </a:ext>
            </a:extLst>
          </p:cNvPr>
          <p:cNvSpPr>
            <a:spLocks noGrp="1"/>
          </p:cNvSpPr>
          <p:nvPr>
            <p:ph sz="half" idx="2"/>
          </p:nvPr>
        </p:nvSpPr>
        <p:spPr>
          <a:xfrm>
            <a:off x="432000" y="2975782"/>
            <a:ext cx="5472000" cy="2205817"/>
          </a:xfrm>
        </p:spPr>
        <p:txBody>
          <a:bodyPr/>
          <a:lstStyle/>
          <a:p>
            <a:pPr algn="ctr">
              <a:spcBef>
                <a:spcPct val="0"/>
              </a:spcBef>
              <a:buNone/>
            </a:pPr>
            <a:r>
              <a:rPr lang="en-US" altLang="en-US" sz="2800" dirty="0"/>
              <a:t>Water “Underneath”</a:t>
            </a:r>
          </a:p>
          <a:p>
            <a:pPr algn="ctr">
              <a:spcBef>
                <a:spcPct val="0"/>
              </a:spcBef>
              <a:buNone/>
            </a:pPr>
            <a:r>
              <a:rPr lang="en-US" altLang="en-US" sz="2800" dirty="0"/>
              <a:t>-Waters evenly</a:t>
            </a:r>
          </a:p>
          <a:p>
            <a:pPr algn="ctr">
              <a:spcBef>
                <a:spcPct val="0"/>
              </a:spcBef>
              <a:buNone/>
            </a:pPr>
            <a:r>
              <a:rPr lang="en-US" altLang="en-US" sz="2800" dirty="0"/>
              <a:t>-Avoids unnecessary water on the leaves</a:t>
            </a:r>
          </a:p>
          <a:p>
            <a:pPr algn="ctr">
              <a:spcBef>
                <a:spcPct val="0"/>
              </a:spcBef>
              <a:buNone/>
            </a:pPr>
            <a:r>
              <a:rPr lang="en-US" altLang="en-US" sz="2800" dirty="0"/>
              <a:t>-Reduce disease</a:t>
            </a:r>
          </a:p>
          <a:p>
            <a:pPr algn="ctr">
              <a:spcBef>
                <a:spcPct val="0"/>
              </a:spcBef>
              <a:buNone/>
            </a:pPr>
            <a:endParaRPr lang="en-US" altLang="en-US" sz="2800" dirty="0"/>
          </a:p>
          <a:p>
            <a:pPr algn="ctr">
              <a:spcBef>
                <a:spcPct val="0"/>
              </a:spcBef>
              <a:buNone/>
            </a:pPr>
            <a:r>
              <a:rPr lang="en-US" altLang="en-US" sz="2800" dirty="0"/>
              <a:t>Can fertilize this way – liquid fertilizer </a:t>
            </a:r>
          </a:p>
          <a:p>
            <a:endParaRPr lang="en-US" dirty="0"/>
          </a:p>
        </p:txBody>
      </p:sp>
      <p:sp>
        <p:nvSpPr>
          <p:cNvPr id="8" name="Slide Number Placeholder 7">
            <a:extLst>
              <a:ext uri="{FF2B5EF4-FFF2-40B4-BE49-F238E27FC236}">
                <a16:creationId xmlns:a16="http://schemas.microsoft.com/office/drawing/2014/main" id="{E6AC9832-FB01-464A-9824-61887B77997E}"/>
              </a:ext>
            </a:extLst>
          </p:cNvPr>
          <p:cNvSpPr>
            <a:spLocks noGrp="1"/>
          </p:cNvSpPr>
          <p:nvPr>
            <p:ph type="sldNum" sz="quarter" idx="11"/>
          </p:nvPr>
        </p:nvSpPr>
        <p:spPr/>
        <p:txBody>
          <a:bodyPr/>
          <a:lstStyle/>
          <a:p>
            <a:fld id="{19B51A1E-902D-48AF-9020-955120F399B6}" type="slidenum">
              <a:rPr lang="en-US" smtClean="0"/>
              <a:pPr/>
              <a:t>19</a:t>
            </a:fld>
            <a:endParaRPr lang="en-US" dirty="0"/>
          </a:p>
        </p:txBody>
      </p:sp>
      <p:sp>
        <p:nvSpPr>
          <p:cNvPr id="2" name="Title 1">
            <a:extLst>
              <a:ext uri="{FF2B5EF4-FFF2-40B4-BE49-F238E27FC236}">
                <a16:creationId xmlns:a16="http://schemas.microsoft.com/office/drawing/2014/main" id="{19304E83-A4F0-49C5-BB01-F5773509A2B3}"/>
              </a:ext>
            </a:extLst>
          </p:cNvPr>
          <p:cNvSpPr>
            <a:spLocks noGrp="1"/>
          </p:cNvSpPr>
          <p:nvPr>
            <p:ph type="title"/>
          </p:nvPr>
        </p:nvSpPr>
        <p:spPr/>
        <p:txBody>
          <a:bodyPr/>
          <a:lstStyle/>
          <a:p>
            <a:r>
              <a:rPr lang="en-US" altLang="en-US" dirty="0"/>
              <a:t>Water by hand/ Harvest rain water</a:t>
            </a:r>
            <a:endParaRPr lang="en-US" dirty="0"/>
          </a:p>
        </p:txBody>
      </p:sp>
      <p:sp>
        <p:nvSpPr>
          <p:cNvPr id="6" name="Text Placeholder 5">
            <a:extLst>
              <a:ext uri="{FF2B5EF4-FFF2-40B4-BE49-F238E27FC236}">
                <a16:creationId xmlns:a16="http://schemas.microsoft.com/office/drawing/2014/main" id="{B237D1CA-B91A-410E-A968-D017BBE99F99}"/>
              </a:ext>
            </a:extLst>
          </p:cNvPr>
          <p:cNvSpPr>
            <a:spLocks noGrp="1"/>
          </p:cNvSpPr>
          <p:nvPr>
            <p:ph type="body" sz="quarter" idx="3"/>
          </p:nvPr>
        </p:nvSpPr>
        <p:spPr>
          <a:xfrm>
            <a:off x="6288002" y="2398811"/>
            <a:ext cx="5483996" cy="360000"/>
          </a:xfrm>
        </p:spPr>
        <p:txBody>
          <a:bodyPr/>
          <a:lstStyle/>
          <a:p>
            <a:r>
              <a:rPr lang="en-US" dirty="0"/>
              <a:t>Competitive Service</a:t>
            </a:r>
          </a:p>
        </p:txBody>
      </p:sp>
      <p:sp>
        <p:nvSpPr>
          <p:cNvPr id="7" name="Text Placeholder 6">
            <a:extLst>
              <a:ext uri="{FF2B5EF4-FFF2-40B4-BE49-F238E27FC236}">
                <a16:creationId xmlns:a16="http://schemas.microsoft.com/office/drawing/2014/main" id="{26A87885-D672-4CF9-A78D-CFE98385B03A}"/>
              </a:ext>
            </a:extLst>
          </p:cNvPr>
          <p:cNvSpPr>
            <a:spLocks noGrp="1"/>
          </p:cNvSpPr>
          <p:nvPr>
            <p:ph type="body" sz="quarter" idx="4"/>
          </p:nvPr>
        </p:nvSpPr>
        <p:spPr>
          <a:xfrm>
            <a:off x="6288002" y="2975783"/>
            <a:ext cx="5483996" cy="2205817"/>
          </a:xfrm>
        </p:spPr>
        <p:txBody>
          <a:bodyPr/>
          <a:lstStyle/>
          <a:p>
            <a:r>
              <a:rPr lang="en-US" dirty="0"/>
              <a:t>Praesent venenatis quam tortor, viverra nunc rutrum. </a:t>
            </a:r>
          </a:p>
          <a:p>
            <a:pPr lvl="1"/>
            <a:r>
              <a:rPr lang="en-US" dirty="0"/>
              <a:t>Maecenas malesuada ultricies sapien sit amet pharetra. </a:t>
            </a:r>
          </a:p>
          <a:p>
            <a:pPr lvl="1"/>
            <a:r>
              <a:rPr lang="en-US" dirty="0"/>
              <a:t>Nunc tempus, risus sodales hendrerit, arcu dolor commodo libero, a sollicitudin quam nulla quis lectus. In at porta mauris. </a:t>
            </a:r>
          </a:p>
        </p:txBody>
      </p:sp>
      <p:pic>
        <p:nvPicPr>
          <p:cNvPr id="5122" name="Picture 2" descr="How to Bottom-Water Seedlings and Transplants + Fertilization Tip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23573" y="1514167"/>
            <a:ext cx="5748425" cy="431131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3"/>
          <a:stretch>
            <a:fillRect/>
          </a:stretch>
        </p:blipFill>
        <p:spPr>
          <a:xfrm>
            <a:off x="11052582" y="5398572"/>
            <a:ext cx="1024217" cy="1444877"/>
          </a:xfrm>
          <a:prstGeom prst="rect">
            <a:avLst/>
          </a:prstGeom>
        </p:spPr>
      </p:pic>
    </p:spTree>
    <p:extLst>
      <p:ext uri="{BB962C8B-B14F-4D97-AF65-F5344CB8AC3E}">
        <p14:creationId xmlns:p14="http://schemas.microsoft.com/office/powerpoint/2010/main" val="318883787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D14336EA-31E7-486F-9074-8DE939B70A51}"/>
              </a:ext>
            </a:extLst>
          </p:cNvPr>
          <p:cNvSpPr>
            <a:spLocks noGrp="1"/>
          </p:cNvSpPr>
          <p:nvPr>
            <p:ph type="title"/>
          </p:nvPr>
        </p:nvSpPr>
        <p:spPr/>
        <p:txBody>
          <a:bodyPr/>
          <a:lstStyle/>
          <a:p>
            <a:r>
              <a:rPr lang="en-US" dirty="0" smtClean="0"/>
              <a:t>What is Sustainable Agriculture?</a:t>
            </a: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p:txBody>
          <a:bodyPr/>
          <a:lstStyle/>
          <a:p>
            <a:endParaRPr lang="en-US" dirty="0"/>
          </a:p>
        </p:txBody>
      </p:sp>
      <p:sp>
        <p:nvSpPr>
          <p:cNvPr id="5" name="Slide Number Placeholder 4">
            <a:extLst>
              <a:ext uri="{FF2B5EF4-FFF2-40B4-BE49-F238E27FC236}">
                <a16:creationId xmlns:a16="http://schemas.microsoft.com/office/drawing/2014/main" id="{BDD5A594-D852-43BB-B591-E9D9027253BD}"/>
              </a:ext>
            </a:extLst>
          </p:cNvPr>
          <p:cNvSpPr>
            <a:spLocks noGrp="1"/>
          </p:cNvSpPr>
          <p:nvPr>
            <p:ph type="sldNum" sz="quarter" idx="11"/>
          </p:nvPr>
        </p:nvSpPr>
        <p:spPr/>
        <p:txBody>
          <a:bodyPr/>
          <a:lstStyle/>
          <a:p>
            <a:fld id="{19B51A1E-902D-48AF-9020-955120F399B6}" type="slidenum">
              <a:rPr lang="en-US" smtClean="0"/>
              <a:pPr/>
              <a:t>2</a:t>
            </a:fld>
            <a:endParaRPr lang="en-US" dirty="0"/>
          </a:p>
        </p:txBody>
      </p:sp>
      <p:pic>
        <p:nvPicPr>
          <p:cNvPr id="8" name="Picture Placeholder 7" descr="Abstract orange folded plastic" title="Abstract orange folded plastic">
            <a:extLst>
              <a:ext uri="{FF2B5EF4-FFF2-40B4-BE49-F238E27FC236}">
                <a16:creationId xmlns:a16="http://schemas.microsoft.com/office/drawing/2014/main" id="{DF1A28DA-2EA1-4CDF-B47F-FD077786E680}"/>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pic>
        <p:nvPicPr>
          <p:cNvPr id="2" name="Picture 1"/>
          <p:cNvPicPr>
            <a:picLocks noChangeAspect="1"/>
          </p:cNvPicPr>
          <p:nvPr/>
        </p:nvPicPr>
        <p:blipFill>
          <a:blip r:embed="rId3"/>
          <a:stretch>
            <a:fillRect/>
          </a:stretch>
        </p:blipFill>
        <p:spPr>
          <a:xfrm>
            <a:off x="215286" y="5244002"/>
            <a:ext cx="1021954" cy="1445574"/>
          </a:xfrm>
          <a:prstGeom prst="rect">
            <a:avLst/>
          </a:prstGeom>
        </p:spPr>
      </p:pic>
    </p:spTree>
    <p:extLst>
      <p:ext uri="{BB962C8B-B14F-4D97-AF65-F5344CB8AC3E}">
        <p14:creationId xmlns:p14="http://schemas.microsoft.com/office/powerpoint/2010/main" val="409167464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endParaRPr lang="en-US"/>
          </a:p>
        </p:txBody>
      </p:sp>
      <p:sp>
        <p:nvSpPr>
          <p:cNvPr id="3" name="Content Placeholder 2"/>
          <p:cNvSpPr>
            <a:spLocks noGrp="1"/>
          </p:cNvSpPr>
          <p:nvPr>
            <p:ph sz="half" idx="2"/>
          </p:nvPr>
        </p:nvSpPr>
        <p:spPr/>
        <p:txBody>
          <a:bodyPr/>
          <a:lstStyle/>
          <a:p>
            <a:endParaRPr lang="en-US"/>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20</a:t>
            </a:fld>
            <a:endParaRPr lang="en-US" noProof="0" dirty="0"/>
          </a:p>
        </p:txBody>
      </p:sp>
      <p:sp>
        <p:nvSpPr>
          <p:cNvPr id="5" name="Title 4"/>
          <p:cNvSpPr>
            <a:spLocks noGrp="1"/>
          </p:cNvSpPr>
          <p:nvPr>
            <p:ph type="title"/>
          </p:nvPr>
        </p:nvSpPr>
        <p:spPr/>
        <p:txBody>
          <a:bodyPr/>
          <a:lstStyle/>
          <a:p>
            <a:endParaRPr lang="en-US"/>
          </a:p>
        </p:txBody>
      </p:sp>
      <p:sp>
        <p:nvSpPr>
          <p:cNvPr id="6" name="Text Placeholder 5"/>
          <p:cNvSpPr>
            <a:spLocks noGrp="1"/>
          </p:cNvSpPr>
          <p:nvPr>
            <p:ph type="body" sz="quarter" idx="3"/>
          </p:nvPr>
        </p:nvSpPr>
        <p:spPr/>
        <p:txBody>
          <a:bodyPr/>
          <a:lstStyle/>
          <a:p>
            <a:endParaRPr lang="en-US"/>
          </a:p>
        </p:txBody>
      </p:sp>
      <p:sp>
        <p:nvSpPr>
          <p:cNvPr id="7" name="Content Placeholder 6"/>
          <p:cNvSpPr>
            <a:spLocks noGrp="1"/>
          </p:cNvSpPr>
          <p:nvPr>
            <p:ph sz="quarter" idx="4"/>
          </p:nvPr>
        </p:nvSpPr>
        <p:spPr/>
        <p:txBody>
          <a:bodyPr/>
          <a:lstStyle/>
          <a:p>
            <a:endParaRPr lang="en-US"/>
          </a:p>
        </p:txBody>
      </p:sp>
      <p:pic>
        <p:nvPicPr>
          <p:cNvPr id="8194" name="Picture 2" descr="Bottom Watering Plants: Complete Guide from 10yrs Experience - Flourishing  Plant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6384" y="-1676402"/>
            <a:ext cx="12801600" cy="85344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9260561"/>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idx="1"/>
          </p:nvPr>
        </p:nvSpPr>
        <p:spPr/>
        <p:txBody>
          <a:bodyPr/>
          <a:lstStyle/>
          <a:p>
            <a:endParaRPr lang="en-US"/>
          </a:p>
        </p:txBody>
      </p:sp>
      <p:sp>
        <p:nvSpPr>
          <p:cNvPr id="3" name="Content Placeholder 2"/>
          <p:cNvSpPr>
            <a:spLocks noGrp="1"/>
          </p:cNvSpPr>
          <p:nvPr>
            <p:ph sz="half" idx="2"/>
          </p:nvPr>
        </p:nvSpPr>
        <p:spPr/>
        <p:txBody>
          <a:bodyPr/>
          <a:lstStyle/>
          <a:p>
            <a:endParaRPr lang="en-US"/>
          </a:p>
        </p:txBody>
      </p:sp>
      <p:sp>
        <p:nvSpPr>
          <p:cNvPr id="4" name="Slide Number Placeholder 3"/>
          <p:cNvSpPr>
            <a:spLocks noGrp="1"/>
          </p:cNvSpPr>
          <p:nvPr>
            <p:ph type="sldNum" sz="quarter" idx="11"/>
          </p:nvPr>
        </p:nvSpPr>
        <p:spPr/>
        <p:txBody>
          <a:bodyPr/>
          <a:lstStyle/>
          <a:p>
            <a:fld id="{19B51A1E-902D-48AF-9020-955120F399B6}" type="slidenum">
              <a:rPr lang="en-US" noProof="0" smtClean="0"/>
              <a:pPr/>
              <a:t>21</a:t>
            </a:fld>
            <a:endParaRPr lang="en-US" noProof="0" dirty="0"/>
          </a:p>
        </p:txBody>
      </p:sp>
      <p:sp>
        <p:nvSpPr>
          <p:cNvPr id="5" name="Title 4"/>
          <p:cNvSpPr>
            <a:spLocks noGrp="1"/>
          </p:cNvSpPr>
          <p:nvPr>
            <p:ph type="title"/>
          </p:nvPr>
        </p:nvSpPr>
        <p:spPr/>
        <p:txBody>
          <a:bodyPr/>
          <a:lstStyle/>
          <a:p>
            <a:endParaRPr lang="en-US"/>
          </a:p>
        </p:txBody>
      </p:sp>
      <p:sp>
        <p:nvSpPr>
          <p:cNvPr id="6" name="Text Placeholder 5"/>
          <p:cNvSpPr>
            <a:spLocks noGrp="1"/>
          </p:cNvSpPr>
          <p:nvPr>
            <p:ph type="body" sz="quarter" idx="3"/>
          </p:nvPr>
        </p:nvSpPr>
        <p:spPr/>
        <p:txBody>
          <a:bodyPr/>
          <a:lstStyle/>
          <a:p>
            <a:endParaRPr lang="en-US"/>
          </a:p>
        </p:txBody>
      </p:sp>
      <p:sp>
        <p:nvSpPr>
          <p:cNvPr id="7" name="Content Placeholder 6"/>
          <p:cNvSpPr>
            <a:spLocks noGrp="1"/>
          </p:cNvSpPr>
          <p:nvPr>
            <p:ph sz="quarter" idx="4"/>
          </p:nvPr>
        </p:nvSpPr>
        <p:spPr/>
        <p:txBody>
          <a:bodyPr/>
          <a:lstStyle/>
          <a:p>
            <a:endParaRPr lang="en-US"/>
          </a:p>
        </p:txBody>
      </p:sp>
      <p:pic>
        <p:nvPicPr>
          <p:cNvPr id="8" name="Picture 7"/>
          <p:cNvPicPr>
            <a:picLocks noChangeAspect="1"/>
          </p:cNvPicPr>
          <p:nvPr/>
        </p:nvPicPr>
        <p:blipFill>
          <a:blip r:embed="rId2"/>
          <a:stretch>
            <a:fillRect/>
          </a:stretch>
        </p:blipFill>
        <p:spPr>
          <a:xfrm>
            <a:off x="1544838" y="-245363"/>
            <a:ext cx="9486328" cy="7103363"/>
          </a:xfrm>
          <a:prstGeom prst="rect">
            <a:avLst/>
          </a:prstGeom>
        </p:spPr>
      </p:pic>
    </p:spTree>
    <p:extLst>
      <p:ext uri="{BB962C8B-B14F-4D97-AF65-F5344CB8AC3E}">
        <p14:creationId xmlns:p14="http://schemas.microsoft.com/office/powerpoint/2010/main" val="1535195872"/>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3FB4D5-DA14-4F29-9320-2DE0A6B571B9}"/>
              </a:ext>
            </a:extLst>
          </p:cNvPr>
          <p:cNvSpPr>
            <a:spLocks noGrp="1"/>
          </p:cNvSpPr>
          <p:nvPr>
            <p:ph type="title"/>
          </p:nvPr>
        </p:nvSpPr>
        <p:spPr/>
        <p:txBody>
          <a:bodyPr/>
          <a:lstStyle/>
          <a:p>
            <a:r>
              <a:rPr lang="en-US" dirty="0" smtClean="0"/>
              <a:t>Composting – Grow your own soil &amp; fertilizer for FREE</a:t>
            </a:r>
            <a:endParaRPr lang="en-US" dirty="0"/>
          </a:p>
        </p:txBody>
      </p:sp>
      <p:graphicFrame>
        <p:nvGraphicFramePr>
          <p:cNvPr id="4" name="Chart 3" title="Gross Revenue Placeholder Chart">
            <a:extLst>
              <a:ext uri="{FF2B5EF4-FFF2-40B4-BE49-F238E27FC236}">
                <a16:creationId xmlns:a16="http://schemas.microsoft.com/office/drawing/2014/main" id="{FFE8AFAB-AE1F-4453-8C1B-70D2EF9B1373}"/>
              </a:ext>
            </a:extLst>
          </p:cNvPr>
          <p:cNvGraphicFramePr/>
          <p:nvPr>
            <p:extLst>
              <p:ext uri="{D42A27DB-BD31-4B8C-83A1-F6EECF244321}">
                <p14:modId xmlns:p14="http://schemas.microsoft.com/office/powerpoint/2010/main" val="4142475855"/>
              </p:ext>
            </p:extLst>
          </p:nvPr>
        </p:nvGraphicFramePr>
        <p:xfrm>
          <a:off x="431800" y="1712075"/>
          <a:ext cx="3389313" cy="44441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title="Gross Revenue Placeholder Chart">
            <a:extLst>
              <a:ext uri="{FF2B5EF4-FFF2-40B4-BE49-F238E27FC236}">
                <a16:creationId xmlns:a16="http://schemas.microsoft.com/office/drawing/2014/main" id="{9BEBE5AF-1D10-425C-8F3C-2236E52E6E67}"/>
              </a:ext>
            </a:extLst>
          </p:cNvPr>
          <p:cNvGraphicFramePr/>
          <p:nvPr>
            <p:extLst>
              <p:ext uri="{D42A27DB-BD31-4B8C-83A1-F6EECF244321}">
                <p14:modId xmlns:p14="http://schemas.microsoft.com/office/powerpoint/2010/main" val="1027800151"/>
              </p:ext>
            </p:extLst>
          </p:nvPr>
        </p:nvGraphicFramePr>
        <p:xfrm>
          <a:off x="4406900" y="1712075"/>
          <a:ext cx="3389313" cy="444419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Chart 7" title="Gross Revenue Placeholder Chart">
            <a:extLst>
              <a:ext uri="{FF2B5EF4-FFF2-40B4-BE49-F238E27FC236}">
                <a16:creationId xmlns:a16="http://schemas.microsoft.com/office/drawing/2014/main" id="{A8D5CDFF-2AF9-4CDE-BF8D-15F294BD5095}"/>
              </a:ext>
            </a:extLst>
          </p:cNvPr>
          <p:cNvGraphicFramePr/>
          <p:nvPr>
            <p:extLst>
              <p:ext uri="{D42A27DB-BD31-4B8C-83A1-F6EECF244321}">
                <p14:modId xmlns:p14="http://schemas.microsoft.com/office/powerpoint/2010/main" val="3862303603"/>
              </p:ext>
            </p:extLst>
          </p:nvPr>
        </p:nvGraphicFramePr>
        <p:xfrm>
          <a:off x="8382000" y="1712075"/>
          <a:ext cx="3389313" cy="4444199"/>
        </p:xfrm>
        <a:graphic>
          <a:graphicData uri="http://schemas.openxmlformats.org/drawingml/2006/chart">
            <c:chart xmlns:c="http://schemas.openxmlformats.org/drawingml/2006/chart" xmlns:r="http://schemas.openxmlformats.org/officeDocument/2006/relationships" r:id="rId4"/>
          </a:graphicData>
        </a:graphic>
      </p:graphicFrame>
      <p:sp>
        <p:nvSpPr>
          <p:cNvPr id="9" name="Slide Number Placeholder 8">
            <a:extLst>
              <a:ext uri="{FF2B5EF4-FFF2-40B4-BE49-F238E27FC236}">
                <a16:creationId xmlns:a16="http://schemas.microsoft.com/office/drawing/2014/main" id="{00A34EBD-7DEA-4599-A81B-0A363A0E17FC}"/>
              </a:ext>
            </a:extLst>
          </p:cNvPr>
          <p:cNvSpPr>
            <a:spLocks noGrp="1"/>
          </p:cNvSpPr>
          <p:nvPr>
            <p:ph type="sldNum" sz="quarter" idx="11"/>
          </p:nvPr>
        </p:nvSpPr>
        <p:spPr/>
        <p:txBody>
          <a:bodyPr/>
          <a:lstStyle/>
          <a:p>
            <a:fld id="{19B51A1E-902D-48AF-9020-955120F399B6}" type="slidenum">
              <a:rPr lang="en-US" smtClean="0"/>
              <a:pPr/>
              <a:t>22</a:t>
            </a:fld>
            <a:endParaRPr lang="en-US" dirty="0"/>
          </a:p>
        </p:txBody>
      </p:sp>
      <p:pic>
        <p:nvPicPr>
          <p:cNvPr id="10" name="Picture 3"/>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16834" y="1439410"/>
            <a:ext cx="10963463" cy="6173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80070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a:xfrm>
            <a:off x="6504678" y="110384"/>
            <a:ext cx="5791955" cy="1177497"/>
          </a:xfrm>
        </p:spPr>
        <p:txBody>
          <a:bodyPr/>
          <a:lstStyle/>
          <a:p>
            <a:r>
              <a:rPr lang="en-US" sz="4000" dirty="0" smtClean="0"/>
              <a:t>Recycle – Use what you HAVE!</a:t>
            </a:r>
            <a:endParaRPr lang="en-US" sz="4000"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p:txBody>
          <a:bodyPr/>
          <a:lstStyle/>
          <a:p>
            <a:endParaRPr lang="en-US" dirty="0"/>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6300087" y="2437200"/>
            <a:ext cx="5472000" cy="3548250"/>
          </a:xfrm>
        </p:spPr>
        <p:txBody>
          <a:bodyPr/>
          <a:lstStyle/>
          <a:p>
            <a:pPr>
              <a:spcBef>
                <a:spcPct val="0"/>
              </a:spcBef>
            </a:pPr>
            <a:r>
              <a:rPr lang="en-US" altLang="en-US" sz="3200" dirty="0" smtClean="0"/>
              <a:t>Use recycled materials to make your seedling tables</a:t>
            </a:r>
          </a:p>
          <a:p>
            <a:pPr>
              <a:spcBef>
                <a:spcPct val="0"/>
              </a:spcBef>
            </a:pPr>
            <a:r>
              <a:rPr lang="en-US" altLang="en-US" sz="3200" dirty="0" smtClean="0"/>
              <a:t>Recycle pots (use 10% bleach to water solution to clean before re-use)</a:t>
            </a:r>
          </a:p>
          <a:p>
            <a:pPr>
              <a:spcBef>
                <a:spcPct val="0"/>
              </a:spcBef>
            </a:pPr>
            <a:r>
              <a:rPr lang="en-US" altLang="en-US" sz="3200" dirty="0" smtClean="0"/>
              <a:t>Use newspaper and cardboard as mulch</a:t>
            </a:r>
            <a:endParaRPr lang="en-US" altLang="en-US" sz="3200" dirty="0" smtClean="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19B51A1E-902D-48AF-9020-955120F399B6}" type="slidenum">
              <a:rPr kumimoji="0" lang="en-US" sz="1200" b="0" i="1" u="none" strike="noStrike" kern="1200" cap="none" spc="0" normalizeH="0" baseline="0" noProof="0" smtClean="0">
                <a:ln>
                  <a:noFill/>
                </a:ln>
                <a:solidFill>
                  <a:prstClr val="black">
                    <a:lumMod val="75000"/>
                    <a:lumOff val="25000"/>
                  </a:prstClr>
                </a:solidFill>
                <a:effectLst/>
                <a:uLnTx/>
                <a:uFillTx/>
                <a:latin typeface="Garamond"/>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en-US" sz="1200" b="0" i="1" u="none" strike="noStrike" kern="1200" cap="none" spc="0" normalizeH="0" baseline="0" noProof="0" dirty="0">
              <a:ln>
                <a:noFill/>
              </a:ln>
              <a:solidFill>
                <a:prstClr val="black">
                  <a:lumMod val="75000"/>
                  <a:lumOff val="25000"/>
                </a:prstClr>
              </a:solidFill>
              <a:effectLst/>
              <a:uLnTx/>
              <a:uFillTx/>
              <a:latin typeface="Garamond"/>
              <a:ea typeface="+mn-ea"/>
              <a:cs typeface="+mn-cs"/>
            </a:endParaRPr>
          </a:p>
        </p:txBody>
      </p:sp>
      <p:pic>
        <p:nvPicPr>
          <p:cNvPr id="9" name="Picture Placeholder 8" descr="Farmland landscape" title="Farmland landscape">
            <a:extLst>
              <a:ext uri="{FF2B5EF4-FFF2-40B4-BE49-F238E27FC236}">
                <a16:creationId xmlns:a16="http://schemas.microsoft.com/office/drawing/2014/main" id="{FF3782D3-BCA3-4DBA-B46C-1AC17B4527E0}"/>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7" name="Picture 6"/>
          <p:cNvPicPr>
            <a:picLocks noChangeAspect="1"/>
          </p:cNvPicPr>
          <p:nvPr/>
        </p:nvPicPr>
        <p:blipFill>
          <a:blip r:embed="rId3"/>
          <a:stretch>
            <a:fillRect/>
          </a:stretch>
        </p:blipFill>
        <p:spPr>
          <a:xfrm>
            <a:off x="11054845" y="5465076"/>
            <a:ext cx="1021954" cy="1445574"/>
          </a:xfrm>
          <a:prstGeom prst="rect">
            <a:avLst/>
          </a:prstGeom>
        </p:spPr>
      </p:pic>
    </p:spTree>
    <p:extLst>
      <p:ext uri="{BB962C8B-B14F-4D97-AF65-F5344CB8AC3E}">
        <p14:creationId xmlns:p14="http://schemas.microsoft.com/office/powerpoint/2010/main" val="64512918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24</a:t>
            </a:fld>
            <a:endParaRPr lang="en-US" noProof="0" dirty="0"/>
          </a:p>
        </p:txBody>
      </p:sp>
      <p:pic>
        <p:nvPicPr>
          <p:cNvPr id="4"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5061" y="-396732"/>
            <a:ext cx="11518710" cy="86070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0861933"/>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25</a:t>
            </a:fld>
            <a:endParaRPr lang="en-US" noProof="0" dirty="0"/>
          </a:p>
        </p:txBody>
      </p:sp>
      <p:pic>
        <p:nvPicPr>
          <p:cNvPr id="12290" name="Picture 2" descr="Comparisons of organic and conventional agriculture need improvement, say  researcher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4634" y="432000"/>
            <a:ext cx="12989590" cy="588590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6096874"/>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267129-D582-495A-8F4B-6B9075899DD6}"/>
              </a:ext>
            </a:extLst>
          </p:cNvPr>
          <p:cNvSpPr>
            <a:spLocks noGrp="1"/>
          </p:cNvSpPr>
          <p:nvPr>
            <p:ph type="title"/>
          </p:nvPr>
        </p:nvSpPr>
        <p:spPr/>
        <p:txBody>
          <a:bodyPr/>
          <a:lstStyle/>
          <a:p>
            <a:r>
              <a:rPr lang="en-US" dirty="0"/>
              <a:t>Table</a:t>
            </a:r>
          </a:p>
        </p:txBody>
      </p:sp>
      <p:graphicFrame>
        <p:nvGraphicFramePr>
          <p:cNvPr id="4" name="Table 3">
            <a:extLst>
              <a:ext uri="{FF2B5EF4-FFF2-40B4-BE49-F238E27FC236}">
                <a16:creationId xmlns:a16="http://schemas.microsoft.com/office/drawing/2014/main" id="{BEE0921D-4C1D-4106-9AC0-F73F30E8DA3C}"/>
              </a:ext>
            </a:extLst>
          </p:cNvPr>
          <p:cNvGraphicFramePr>
            <a:graphicFrameLocks noGrp="1"/>
          </p:cNvGraphicFramePr>
          <p:nvPr>
            <p:extLst>
              <p:ext uri="{D42A27DB-BD31-4B8C-83A1-F6EECF244321}">
                <p14:modId xmlns:p14="http://schemas.microsoft.com/office/powerpoint/2010/main" val="3019185925"/>
              </p:ext>
            </p:extLst>
          </p:nvPr>
        </p:nvGraphicFramePr>
        <p:xfrm>
          <a:off x="431801" y="1614845"/>
          <a:ext cx="11328401" cy="4212000"/>
        </p:xfrm>
        <a:graphic>
          <a:graphicData uri="http://schemas.openxmlformats.org/drawingml/2006/table">
            <a:tbl>
              <a:tblPr firstRow="1" firstCol="1">
                <a:tableStyleId>{5C22544A-7EE6-4342-B048-85BDC9FD1C3A}</a:tableStyleId>
              </a:tblPr>
              <a:tblGrid>
                <a:gridCol w="1618343">
                  <a:extLst>
                    <a:ext uri="{9D8B030D-6E8A-4147-A177-3AD203B41FA5}">
                      <a16:colId xmlns:a16="http://schemas.microsoft.com/office/drawing/2014/main" val="1173992025"/>
                    </a:ext>
                  </a:extLst>
                </a:gridCol>
                <a:gridCol w="1618343">
                  <a:extLst>
                    <a:ext uri="{9D8B030D-6E8A-4147-A177-3AD203B41FA5}">
                      <a16:colId xmlns:a16="http://schemas.microsoft.com/office/drawing/2014/main" val="115202853"/>
                    </a:ext>
                  </a:extLst>
                </a:gridCol>
                <a:gridCol w="1618343">
                  <a:extLst>
                    <a:ext uri="{9D8B030D-6E8A-4147-A177-3AD203B41FA5}">
                      <a16:colId xmlns:a16="http://schemas.microsoft.com/office/drawing/2014/main" val="1010693434"/>
                    </a:ext>
                  </a:extLst>
                </a:gridCol>
                <a:gridCol w="1618343">
                  <a:extLst>
                    <a:ext uri="{9D8B030D-6E8A-4147-A177-3AD203B41FA5}">
                      <a16:colId xmlns:a16="http://schemas.microsoft.com/office/drawing/2014/main" val="608292439"/>
                    </a:ext>
                  </a:extLst>
                </a:gridCol>
                <a:gridCol w="1618343">
                  <a:extLst>
                    <a:ext uri="{9D8B030D-6E8A-4147-A177-3AD203B41FA5}">
                      <a16:colId xmlns:a16="http://schemas.microsoft.com/office/drawing/2014/main" val="1007882540"/>
                    </a:ext>
                  </a:extLst>
                </a:gridCol>
                <a:gridCol w="1618343">
                  <a:extLst>
                    <a:ext uri="{9D8B030D-6E8A-4147-A177-3AD203B41FA5}">
                      <a16:colId xmlns:a16="http://schemas.microsoft.com/office/drawing/2014/main" val="3778082769"/>
                    </a:ext>
                  </a:extLst>
                </a:gridCol>
                <a:gridCol w="1618343">
                  <a:extLst>
                    <a:ext uri="{9D8B030D-6E8A-4147-A177-3AD203B41FA5}">
                      <a16:colId xmlns:a16="http://schemas.microsoft.com/office/drawing/2014/main" val="1136644251"/>
                    </a:ext>
                  </a:extLst>
                </a:gridCol>
              </a:tblGrid>
              <a:tr h="612000">
                <a:tc>
                  <a:txBody>
                    <a:bodyPr/>
                    <a:lstStyle/>
                    <a:p>
                      <a:pPr algn="ctr"/>
                      <a:endParaRPr lang="en-ZA" dirty="0">
                        <a:solidFill>
                          <a:schemeClr val="bg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85000"/>
                        <a:lumOff val="15000"/>
                      </a:schemeClr>
                    </a:solidFill>
                  </a:tcPr>
                </a:tc>
                <a:tc>
                  <a:txBody>
                    <a:bodyPr/>
                    <a:lstStyle/>
                    <a:p>
                      <a:pPr algn="ctr"/>
                      <a:r>
                        <a:rPr lang="en-ZA" sz="1600" b="0" dirty="0">
                          <a:solidFill>
                            <a:schemeClr val="bg1"/>
                          </a:solidFill>
                          <a:latin typeface="+mj-lt"/>
                        </a:rPr>
                        <a:t>Vendors</a:t>
                      </a:r>
                    </a:p>
                  </a:txBody>
                  <a:tcP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algn="ctr"/>
                      <a:r>
                        <a:rPr lang="en-ZA" sz="1600" b="0" dirty="0">
                          <a:solidFill>
                            <a:schemeClr val="bg1"/>
                          </a:solidFill>
                          <a:latin typeface="+mj-lt"/>
                        </a:rPr>
                        <a:t>Users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algn="ctr"/>
                      <a:r>
                        <a:rPr lang="en-ZA" sz="1600" b="0" dirty="0">
                          <a:solidFill>
                            <a:schemeClr val="bg1"/>
                          </a:solidFill>
                          <a:latin typeface="+mj-lt"/>
                        </a:rPr>
                        <a:t>Consultants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algn="ctr"/>
                      <a:r>
                        <a:rPr lang="en-ZA" sz="1600" b="0" dirty="0">
                          <a:solidFill>
                            <a:schemeClr val="bg1"/>
                          </a:solidFill>
                          <a:latin typeface="+mj-lt"/>
                        </a:rPr>
                        <a:t>Ad Buyers</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algn="ctr"/>
                      <a:r>
                        <a:rPr lang="en-ZA" sz="1600" b="0" dirty="0">
                          <a:solidFill>
                            <a:schemeClr val="bg1"/>
                          </a:solidFill>
                          <a:latin typeface="+mj-lt"/>
                        </a:rPr>
                        <a:t>Gross Revenue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tc>
                  <a:txBody>
                    <a:bodyPr/>
                    <a:lstStyle/>
                    <a:p>
                      <a:pPr algn="ctr"/>
                      <a:r>
                        <a:rPr lang="en-ZA" sz="1600" b="0" dirty="0">
                          <a:solidFill>
                            <a:schemeClr val="bg1"/>
                          </a:solidFill>
                          <a:latin typeface="+mj-lt"/>
                        </a:rPr>
                        <a:t>Company Revenue</a:t>
                      </a:r>
                    </a:p>
                  </a:txBody>
                  <a:tcPr>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1">
                        <a:lumMod val="75000"/>
                        <a:lumOff val="25000"/>
                      </a:schemeClr>
                    </a:solidFill>
                  </a:tcPr>
                </a:tc>
                <a:extLst>
                  <a:ext uri="{0D108BD9-81ED-4DB2-BD59-A6C34878D82A}">
                    <a16:rowId xmlns:a16="http://schemas.microsoft.com/office/drawing/2014/main" val="1007223600"/>
                  </a:ext>
                </a:extLst>
              </a:tr>
              <a:tr h="720000">
                <a:tc>
                  <a:txBody>
                    <a:bodyPr/>
                    <a:lstStyle/>
                    <a:p>
                      <a:pPr algn="ctr"/>
                      <a:r>
                        <a:rPr lang="en-ZA" sz="1600" b="1" dirty="0">
                          <a:solidFill>
                            <a:schemeClr val="tx1">
                              <a:lumMod val="75000"/>
                              <a:lumOff val="25000"/>
                            </a:schemeClr>
                          </a:solidFill>
                        </a:rPr>
                        <a:t>20YY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ZA" sz="1600" dirty="0">
                          <a:solidFill>
                            <a:schemeClr val="tx1">
                              <a:lumMod val="75000"/>
                              <a:lumOff val="25000"/>
                            </a:schemeClr>
                          </a:solidFill>
                        </a:rPr>
                        <a:t>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0</a:t>
                      </a:r>
                    </a:p>
                  </a:txBody>
                  <a:tcPr anchor="ctr">
                    <a:lnL w="317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2</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a:r>
                        <a:rPr lang="en-ZA" sz="1600" dirty="0">
                          <a:solidFill>
                            <a:schemeClr val="tx1">
                              <a:lumMod val="75000"/>
                              <a:lumOff val="25000"/>
                            </a:schemeClr>
                          </a:solidFill>
                        </a:rPr>
                        <a:t>$0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12700" cap="flat" cmpd="sng" algn="ctr">
                      <a:no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3495943"/>
                  </a:ext>
                </a:extLst>
              </a:tr>
              <a:tr h="720000">
                <a:tc>
                  <a:txBody>
                    <a:bodyPr/>
                    <a:lstStyle/>
                    <a:p>
                      <a:pPr algn="ctr"/>
                      <a:r>
                        <a:rPr lang="en-ZA" sz="1600" b="1" dirty="0">
                          <a:solidFill>
                            <a:schemeClr val="tx1">
                              <a:lumMod val="75000"/>
                              <a:lumOff val="25000"/>
                            </a:schemeClr>
                          </a:solidFill>
                        </a:rPr>
                        <a:t>20YY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ZA" sz="1600" dirty="0">
                          <a:solidFill>
                            <a:schemeClr val="tx1">
                              <a:lumMod val="75000"/>
                              <a:lumOff val="25000"/>
                            </a:schemeClr>
                          </a:solidFill>
                        </a:rPr>
                        <a:t>10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100</a:t>
                      </a:r>
                    </a:p>
                  </a:txBody>
                  <a:tcPr anchor="ctr">
                    <a:lnL w="317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50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10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$6,750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a:r>
                        <a:rPr lang="en-ZA" sz="1600" dirty="0">
                          <a:solidFill>
                            <a:schemeClr val="tx1">
                              <a:lumMod val="75000"/>
                              <a:lumOff val="25000"/>
                            </a:schemeClr>
                          </a:solidFill>
                        </a:rPr>
                        <a:t>$1,013</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2132828"/>
                  </a:ext>
                </a:extLst>
              </a:tr>
              <a:tr h="720000">
                <a:tc>
                  <a:txBody>
                    <a:bodyPr/>
                    <a:lstStyle/>
                    <a:p>
                      <a:pPr algn="ctr"/>
                      <a:r>
                        <a:rPr lang="en-ZA" sz="1600" b="1" dirty="0">
                          <a:solidFill>
                            <a:schemeClr val="tx1">
                              <a:lumMod val="75000"/>
                              <a:lumOff val="25000"/>
                            </a:schemeClr>
                          </a:solidFill>
                        </a:rPr>
                        <a:t>20YY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ZA" sz="1600" dirty="0">
                          <a:solidFill>
                            <a:schemeClr val="tx1">
                              <a:lumMod val="75000"/>
                              <a:lumOff val="25000"/>
                            </a:schemeClr>
                          </a:solidFill>
                        </a:rPr>
                        <a:t>50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500</a:t>
                      </a:r>
                    </a:p>
                  </a:txBody>
                  <a:tcPr anchor="ctr">
                    <a:lnL w="317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60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500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$33,750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a:r>
                        <a:rPr lang="en-ZA" sz="1600" dirty="0">
                          <a:solidFill>
                            <a:schemeClr val="tx1">
                              <a:lumMod val="75000"/>
                              <a:lumOff val="25000"/>
                            </a:schemeClr>
                          </a:solidFill>
                        </a:rPr>
                        <a:t>$5,063</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94300830"/>
                  </a:ext>
                </a:extLst>
              </a:tr>
              <a:tr h="720000">
                <a:tc>
                  <a:txBody>
                    <a:bodyPr/>
                    <a:lstStyle/>
                    <a:p>
                      <a:pPr algn="ctr"/>
                      <a:r>
                        <a:rPr lang="en-ZA" sz="1600" b="1" dirty="0">
                          <a:solidFill>
                            <a:schemeClr val="tx1">
                              <a:lumMod val="75000"/>
                              <a:lumOff val="25000"/>
                            </a:schemeClr>
                          </a:solidFill>
                        </a:rPr>
                        <a:t>20YY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ZA" sz="1600" dirty="0">
                          <a:solidFill>
                            <a:schemeClr val="tx1">
                              <a:lumMod val="75000"/>
                              <a:lumOff val="25000"/>
                            </a:schemeClr>
                          </a:solidFill>
                        </a:rPr>
                        <a:t>200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2000</a:t>
                      </a:r>
                    </a:p>
                  </a:txBody>
                  <a:tcPr anchor="ctr">
                    <a:lnL w="317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100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5000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$135,000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a:r>
                        <a:rPr lang="en-ZA" sz="1600" dirty="0">
                          <a:solidFill>
                            <a:schemeClr val="tx1">
                              <a:lumMod val="75000"/>
                              <a:lumOff val="25000"/>
                            </a:schemeClr>
                          </a:solidFill>
                        </a:rPr>
                        <a:t>$20,250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87728417"/>
                  </a:ext>
                </a:extLst>
              </a:tr>
              <a:tr h="720000">
                <a:tc>
                  <a:txBody>
                    <a:bodyPr/>
                    <a:lstStyle/>
                    <a:p>
                      <a:pPr algn="ctr"/>
                      <a:r>
                        <a:rPr lang="en-ZA" sz="1600" b="1" dirty="0">
                          <a:solidFill>
                            <a:schemeClr val="tx1">
                              <a:lumMod val="75000"/>
                              <a:lumOff val="25000"/>
                            </a:schemeClr>
                          </a:solidFill>
                        </a:rPr>
                        <a:t>20YY</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r"/>
                      <a:r>
                        <a:rPr lang="en-ZA" sz="1600" dirty="0">
                          <a:solidFill>
                            <a:schemeClr val="tx1">
                              <a:lumMod val="75000"/>
                              <a:lumOff val="25000"/>
                            </a:schemeClr>
                          </a:solidFill>
                        </a:rPr>
                        <a:t>400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4000</a:t>
                      </a:r>
                    </a:p>
                  </a:txBody>
                  <a:tcPr anchor="ctr">
                    <a:lnL w="3175" cap="flat" cmpd="sng" algn="ctr">
                      <a:solidFill>
                        <a:schemeClr val="bg1">
                          <a:lumMod val="7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120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50000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a:r>
                        <a:rPr lang="en-ZA" sz="1600" dirty="0">
                          <a:solidFill>
                            <a:schemeClr val="tx1">
                              <a:lumMod val="75000"/>
                              <a:lumOff val="25000"/>
                            </a:schemeClr>
                          </a:solidFill>
                        </a:rPr>
                        <a:t>$270,000</a:t>
                      </a:r>
                    </a:p>
                  </a:txBody>
                  <a:tcPr anchor="ctr">
                    <a:lnL w="12700" cap="flat" cmpd="sng" algn="ctr">
                      <a:solidFill>
                        <a:schemeClr val="bg1">
                          <a:lumMod val="85000"/>
                        </a:schemeClr>
                      </a:solidFill>
                      <a:prstDash val="solid"/>
                      <a:round/>
                      <a:headEnd type="none" w="med" len="med"/>
                      <a:tailEnd type="none" w="med" len="med"/>
                    </a:lnL>
                    <a:lnR w="12700" cap="flat" cmpd="sng" algn="ctr">
                      <a:solidFill>
                        <a:schemeClr val="bg1">
                          <a:lumMod val="85000"/>
                        </a:schemeClr>
                      </a:solidFill>
                      <a:prstDash val="solid"/>
                      <a:round/>
                      <a:headEnd type="none" w="med" len="med"/>
                      <a:tailEnd type="none" w="med" len="med"/>
                    </a:lnR>
                    <a:lnT w="12700" cap="flat" cmpd="sng" algn="ctr">
                      <a:solidFill>
                        <a:schemeClr val="accent1"/>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r"/>
                      <a:r>
                        <a:rPr lang="en-ZA" sz="1600" dirty="0">
                          <a:solidFill>
                            <a:schemeClr val="tx1">
                              <a:lumMod val="75000"/>
                              <a:lumOff val="25000"/>
                            </a:schemeClr>
                          </a:solidFill>
                        </a:rPr>
                        <a:t>$40,500</a:t>
                      </a:r>
                    </a:p>
                  </a:txBody>
                  <a:tcPr anchor="ctr">
                    <a:lnL w="12700" cap="flat" cmpd="sng" algn="ctr">
                      <a:solidFill>
                        <a:schemeClr val="bg1">
                          <a:lumMod val="85000"/>
                        </a:schemeClr>
                      </a:solidFill>
                      <a:prstDash val="solid"/>
                      <a:round/>
                      <a:headEnd type="none" w="med" len="med"/>
                      <a:tailEnd type="none" w="med" len="med"/>
                    </a:lnL>
                    <a:lnR w="3175" cap="flat" cmpd="sng" algn="ctr">
                      <a:solidFill>
                        <a:schemeClr val="bg1">
                          <a:lumMod val="75000"/>
                        </a:schemeClr>
                      </a:solidFill>
                      <a:prstDash val="solid"/>
                      <a:round/>
                      <a:headEnd type="none" w="med" len="med"/>
                      <a:tailEnd type="none" w="med" len="med"/>
                    </a:lnR>
                    <a:lnT w="3175" cap="flat" cmpd="sng" algn="ctr">
                      <a:solidFill>
                        <a:schemeClr val="bg1">
                          <a:lumMod val="75000"/>
                        </a:schemeClr>
                      </a:solidFill>
                      <a:prstDash val="solid"/>
                      <a:round/>
                      <a:headEnd type="none" w="med" len="med"/>
                      <a:tailEnd type="none" w="med" len="med"/>
                    </a:lnT>
                    <a:lnB w="3175" cap="flat" cmpd="sng" algn="ctr">
                      <a:solidFill>
                        <a:schemeClr val="bg1">
                          <a:lumMod val="7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7078208"/>
                  </a:ext>
                </a:extLst>
              </a:tr>
            </a:tbl>
          </a:graphicData>
        </a:graphic>
      </p:graphicFrame>
      <p:sp>
        <p:nvSpPr>
          <p:cNvPr id="6" name="Slide Number Placeholder 5">
            <a:extLst>
              <a:ext uri="{FF2B5EF4-FFF2-40B4-BE49-F238E27FC236}">
                <a16:creationId xmlns:a16="http://schemas.microsoft.com/office/drawing/2014/main" id="{4B379698-AB4C-493D-BF95-F5781FDF2AC5}"/>
              </a:ext>
            </a:extLst>
          </p:cNvPr>
          <p:cNvSpPr>
            <a:spLocks noGrp="1"/>
          </p:cNvSpPr>
          <p:nvPr>
            <p:ph type="sldNum" sz="quarter" idx="11"/>
          </p:nvPr>
        </p:nvSpPr>
        <p:spPr/>
        <p:txBody>
          <a:bodyPr/>
          <a:lstStyle/>
          <a:p>
            <a:fld id="{19B51A1E-902D-48AF-9020-955120F399B6}" type="slidenum">
              <a:rPr lang="en-US" smtClean="0"/>
              <a:pPr/>
              <a:t>26</a:t>
            </a:fld>
            <a:endParaRPr lang="en-US" dirty="0"/>
          </a:p>
        </p:txBody>
      </p:sp>
      <p:pic>
        <p:nvPicPr>
          <p:cNvPr id="9218" name="Picture 2" descr="Sustainable Agriculture vs Conventional Agricultur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119"/>
            <a:ext cx="12164874" cy="685288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542147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a:extLst>
              <a:ext uri="{FF2B5EF4-FFF2-40B4-BE49-F238E27FC236}">
                <a16:creationId xmlns:a16="http://schemas.microsoft.com/office/drawing/2014/main" id="{2065A35A-C57B-453D-BF8A-7C8AA18B2452}"/>
              </a:ext>
            </a:extLst>
          </p:cNvPr>
          <p:cNvSpPr>
            <a:spLocks noGrp="1"/>
          </p:cNvSpPr>
          <p:nvPr>
            <p:ph type="title"/>
          </p:nvPr>
        </p:nvSpPr>
        <p:spPr/>
        <p:txBody>
          <a:bodyPr/>
          <a:lstStyle/>
          <a:p>
            <a:r>
              <a:rPr lang="en-US" dirty="0"/>
              <a:t>Thank You</a:t>
            </a:r>
          </a:p>
        </p:txBody>
      </p:sp>
      <p:cxnSp>
        <p:nvCxnSpPr>
          <p:cNvPr id="25" name="Straight Connector 24">
            <a:extLst>
              <a:ext uri="{FF2B5EF4-FFF2-40B4-BE49-F238E27FC236}">
                <a16:creationId xmlns:a16="http://schemas.microsoft.com/office/drawing/2014/main" id="{551A2C98-AF4A-453D-882B-3123746E8A48}"/>
              </a:ext>
              <a:ext uri="{C183D7F6-B498-43B3-948B-1728B52AA6E4}">
                <adec:decorative xmlns="" xmlns:adec="http://schemas.microsoft.com/office/drawing/2017/decorative" val="1"/>
              </a:ext>
            </a:extLst>
          </p:cNvPr>
          <p:cNvCxnSpPr/>
          <p:nvPr/>
        </p:nvCxnSpPr>
        <p:spPr>
          <a:xfrm>
            <a:off x="664575" y="3906982"/>
            <a:ext cx="2850521" cy="0"/>
          </a:xfrm>
          <a:prstGeom prst="line">
            <a:avLst/>
          </a:prstGeom>
        </p:spPr>
        <p:style>
          <a:lnRef idx="1">
            <a:schemeClr val="accent1"/>
          </a:lnRef>
          <a:fillRef idx="0">
            <a:schemeClr val="accent1"/>
          </a:fillRef>
          <a:effectRef idx="0">
            <a:schemeClr val="accent1"/>
          </a:effectRef>
          <a:fontRef idx="minor">
            <a:schemeClr val="tx1"/>
          </a:fontRef>
        </p:style>
      </p:cxnSp>
      <p:pic>
        <p:nvPicPr>
          <p:cNvPr id="8" name="Graphic 7" descr="Icon - User">
            <a:extLst>
              <a:ext uri="{FF2B5EF4-FFF2-40B4-BE49-F238E27FC236}">
                <a16:creationId xmlns:a16="http://schemas.microsoft.com/office/drawing/2014/main" id="{111541C4-DB03-4E53-994D-499C7D73C4DF}"/>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 xmlns:asvg="http://schemas.microsoft.com/office/drawing/2016/SVG/main" r:embed="rId3"/>
              </a:ext>
            </a:extLst>
          </a:blip>
          <a:stretch>
            <a:fillRect/>
          </a:stretch>
        </p:blipFill>
        <p:spPr>
          <a:xfrm>
            <a:off x="436648" y="4797111"/>
            <a:ext cx="218900" cy="218900"/>
          </a:xfrm>
          <a:prstGeom prst="rect">
            <a:avLst/>
          </a:prstGeom>
        </p:spPr>
      </p:pic>
      <p:sp>
        <p:nvSpPr>
          <p:cNvPr id="4" name="Text Placeholder 3">
            <a:extLst>
              <a:ext uri="{FF2B5EF4-FFF2-40B4-BE49-F238E27FC236}">
                <a16:creationId xmlns:a16="http://schemas.microsoft.com/office/drawing/2014/main" id="{60828E04-9C2A-4859-8050-C2DF67A249CB}"/>
              </a:ext>
            </a:extLst>
          </p:cNvPr>
          <p:cNvSpPr>
            <a:spLocks noGrp="1"/>
          </p:cNvSpPr>
          <p:nvPr>
            <p:ph type="body" sz="quarter" idx="15"/>
          </p:nvPr>
        </p:nvSpPr>
        <p:spPr/>
        <p:txBody>
          <a:bodyPr/>
          <a:lstStyle/>
          <a:p>
            <a:r>
              <a:rPr lang="en-US" dirty="0" smtClean="0"/>
              <a:t>Stephanie M. Elwood</a:t>
            </a:r>
            <a:endParaRPr lang="en-US" dirty="0"/>
          </a:p>
        </p:txBody>
      </p:sp>
      <p:pic>
        <p:nvPicPr>
          <p:cNvPr id="9" name="Graphic 8" descr="Icon Email">
            <a:extLst>
              <a:ext uri="{FF2B5EF4-FFF2-40B4-BE49-F238E27FC236}">
                <a16:creationId xmlns:a16="http://schemas.microsoft.com/office/drawing/2014/main" id="{773C1382-ACE1-460F-A1B6-AB761A7D2E6B}"/>
              </a:ext>
            </a:extLst>
          </p:cNvPr>
          <p:cNvPicPr>
            <a:picLocks noChangeAspect="1"/>
          </p:cNvPicPr>
          <p:nvPr/>
        </p:nvPicPr>
        <p:blipFill>
          <a:blip r:embed="rId4" cstate="screen">
            <a:extLst>
              <a:ext uri="{28A0092B-C50C-407E-A947-70E740481C1C}">
                <a14:useLocalDpi xmlns:a14="http://schemas.microsoft.com/office/drawing/2010/main"/>
              </a:ext>
              <a:ext uri="{96DAC541-7B7A-43D3-8B79-37D633B846F1}">
                <asvg:svgBlip xmlns="" xmlns:asvg="http://schemas.microsoft.com/office/drawing/2016/SVG/main" r:embed="rId7"/>
              </a:ext>
            </a:extLst>
          </a:blip>
          <a:stretch>
            <a:fillRect/>
          </a:stretch>
        </p:blipFill>
        <p:spPr>
          <a:xfrm>
            <a:off x="436648" y="5573589"/>
            <a:ext cx="218900" cy="218900"/>
          </a:xfrm>
          <a:prstGeom prst="rect">
            <a:avLst/>
          </a:prstGeom>
        </p:spPr>
      </p:pic>
      <p:sp>
        <p:nvSpPr>
          <p:cNvPr id="6" name="Text Placeholder 5">
            <a:extLst>
              <a:ext uri="{FF2B5EF4-FFF2-40B4-BE49-F238E27FC236}">
                <a16:creationId xmlns:a16="http://schemas.microsoft.com/office/drawing/2014/main" id="{50A3BCC3-A277-4C0B-9EBA-EB53990D8EBD}"/>
              </a:ext>
            </a:extLst>
          </p:cNvPr>
          <p:cNvSpPr>
            <a:spLocks noGrp="1"/>
          </p:cNvSpPr>
          <p:nvPr>
            <p:ph type="body" sz="quarter" idx="17"/>
          </p:nvPr>
        </p:nvSpPr>
        <p:spPr>
          <a:xfrm>
            <a:off x="769601" y="5564089"/>
            <a:ext cx="3720512" cy="228400"/>
          </a:xfrm>
        </p:spPr>
        <p:txBody>
          <a:bodyPr/>
          <a:lstStyle/>
          <a:p>
            <a:r>
              <a:rPr lang="en-US" dirty="0" smtClean="0"/>
              <a:t>Stephanie_Elwood@suagcenter.com</a:t>
            </a:r>
            <a:endParaRPr lang="en-US" dirty="0"/>
          </a:p>
          <a:p>
            <a:endParaRPr lang="en-US" dirty="0"/>
          </a:p>
        </p:txBody>
      </p:sp>
      <p:pic>
        <p:nvPicPr>
          <p:cNvPr id="11" name="Graphic 10" descr="Link">
            <a:extLst>
              <a:ext uri="{FF2B5EF4-FFF2-40B4-BE49-F238E27FC236}">
                <a16:creationId xmlns:a16="http://schemas.microsoft.com/office/drawing/2014/main" id="{0718E6E0-05A2-479C-AEA8-1A385EB73474}"/>
              </a:ext>
            </a:extLst>
          </p:cNvPr>
          <p:cNvPicPr>
            <a:picLocks noChangeAspect="1"/>
          </p:cNvPicPr>
          <p:nvPr/>
        </p:nvPicPr>
        <p:blipFill>
          <a:blip r:embed="rId8" cstate="screen">
            <a:extLst>
              <a:ext uri="{28A0092B-C50C-407E-A947-70E740481C1C}">
                <a14:useLocalDpi xmlns:a14="http://schemas.microsoft.com/office/drawing/2010/main"/>
              </a:ext>
              <a:ext uri="{96DAC541-7B7A-43D3-8B79-37D633B846F1}">
                <asvg:svgBlip xmlns="" xmlns:asvg="http://schemas.microsoft.com/office/drawing/2016/SVG/main" r:embed="rId9"/>
              </a:ext>
            </a:extLst>
          </a:blip>
          <a:stretch>
            <a:fillRect/>
          </a:stretch>
        </p:blipFill>
        <p:spPr>
          <a:xfrm>
            <a:off x="419789" y="5941307"/>
            <a:ext cx="244786" cy="244786"/>
          </a:xfrm>
          <a:prstGeom prst="rect">
            <a:avLst/>
          </a:prstGeom>
        </p:spPr>
      </p:pic>
      <p:sp>
        <p:nvSpPr>
          <p:cNvPr id="22" name="Text Placeholder 21">
            <a:extLst>
              <a:ext uri="{FF2B5EF4-FFF2-40B4-BE49-F238E27FC236}">
                <a16:creationId xmlns:a16="http://schemas.microsoft.com/office/drawing/2014/main" id="{204F9D3C-51F3-4BD1-A68B-CAE380619B41}"/>
              </a:ext>
            </a:extLst>
          </p:cNvPr>
          <p:cNvSpPr>
            <a:spLocks noGrp="1"/>
          </p:cNvSpPr>
          <p:nvPr>
            <p:ph type="body" sz="quarter" idx="18"/>
          </p:nvPr>
        </p:nvSpPr>
        <p:spPr/>
        <p:txBody>
          <a:bodyPr/>
          <a:lstStyle/>
          <a:p>
            <a:r>
              <a:rPr lang="en-US" dirty="0" smtClean="0"/>
              <a:t>www.suagcenter.com</a:t>
            </a:r>
            <a:endParaRPr lang="en-US" dirty="0"/>
          </a:p>
        </p:txBody>
      </p:sp>
      <p:pic>
        <p:nvPicPr>
          <p:cNvPr id="12" name="Picture Placeholder 11" descr="Green fern" title="Green fern">
            <a:extLst>
              <a:ext uri="{FF2B5EF4-FFF2-40B4-BE49-F238E27FC236}">
                <a16:creationId xmlns:a16="http://schemas.microsoft.com/office/drawing/2014/main" id="{4323005A-5C0E-47CB-A851-80B7F2A01FA9}"/>
              </a:ext>
            </a:extLst>
          </p:cNvPr>
          <p:cNvPicPr>
            <a:picLocks noGrp="1" noChangeAspect="1"/>
          </p:cNvPicPr>
          <p:nvPr>
            <p:ph type="pic" sz="quarter" idx="19"/>
          </p:nvPr>
        </p:nvPicPr>
        <p:blipFill>
          <a:blip r:embed="rId10" cstate="screen">
            <a:extLst>
              <a:ext uri="{28A0092B-C50C-407E-A947-70E740481C1C}">
                <a14:useLocalDpi xmlns:a14="http://schemas.microsoft.com/office/drawing/2010/main"/>
              </a:ext>
            </a:extLst>
          </a:blip>
          <a:srcRect/>
          <a:stretch>
            <a:fillRect/>
          </a:stretch>
        </p:blipFill>
        <p:spPr/>
      </p:pic>
      <p:sp>
        <p:nvSpPr>
          <p:cNvPr id="15" name="TextBox 14">
            <a:extLst>
              <a:ext uri="{FF2B5EF4-FFF2-40B4-BE49-F238E27FC236}">
                <a16:creationId xmlns:a16="http://schemas.microsoft.com/office/drawing/2014/main" id="{F17D5BEA-7B5C-4087-A234-BD9CF792A461}"/>
              </a:ext>
            </a:extLst>
          </p:cNvPr>
          <p:cNvSpPr txBox="1"/>
          <p:nvPr/>
        </p:nvSpPr>
        <p:spPr>
          <a:xfrm>
            <a:off x="-279420" y="3238800"/>
            <a:ext cx="5299417" cy="668182"/>
          </a:xfrm>
          <a:prstGeom prst="rect">
            <a:avLst/>
          </a:prstGeom>
          <a:noFill/>
        </p:spPr>
        <p:txBody>
          <a:bodyPr wrap="square" tIns="108000" rtlCol="0">
            <a:spAutoFit/>
          </a:bodyPr>
          <a:lstStyle/>
          <a:p>
            <a:pPr algn="ctr">
              <a:lnSpc>
                <a:spcPts val="1000"/>
              </a:lnSpc>
            </a:pPr>
            <a:r>
              <a:rPr lang="en-US" sz="2400" b="1" dirty="0" smtClean="0">
                <a:solidFill>
                  <a:schemeClr val="accent1"/>
                </a:solidFill>
                <a:latin typeface="Garamond" panose="02020404030301010803" pitchFamily="18" charset="0"/>
              </a:rPr>
              <a:t>Southern University Agricultural </a:t>
            </a:r>
          </a:p>
          <a:p>
            <a:pPr algn="ctr">
              <a:lnSpc>
                <a:spcPts val="1000"/>
              </a:lnSpc>
            </a:pPr>
            <a:endParaRPr lang="en-US" sz="2400" b="1" dirty="0">
              <a:solidFill>
                <a:schemeClr val="accent1"/>
              </a:solidFill>
              <a:latin typeface="Garamond" panose="02020404030301010803" pitchFamily="18" charset="0"/>
            </a:endParaRPr>
          </a:p>
          <a:p>
            <a:pPr algn="ctr">
              <a:lnSpc>
                <a:spcPts val="1000"/>
              </a:lnSpc>
            </a:pPr>
            <a:r>
              <a:rPr lang="en-US" sz="2400" b="1" dirty="0" smtClean="0">
                <a:solidFill>
                  <a:schemeClr val="accent1"/>
                </a:solidFill>
                <a:latin typeface="Garamond" panose="02020404030301010803" pitchFamily="18" charset="0"/>
              </a:rPr>
              <a:t>Research and Extension Center</a:t>
            </a:r>
            <a:r>
              <a:rPr lang="en-US" sz="2400" b="0" i="1" spc="0" dirty="0">
                <a:solidFill>
                  <a:schemeClr val="accent1"/>
                </a:solidFill>
                <a:latin typeface="Garamond" panose="02020404030301010803" pitchFamily="18" charset="0"/>
              </a:rPr>
              <a:t/>
            </a:r>
            <a:br>
              <a:rPr lang="en-US" sz="2400" b="0" i="1" spc="0" dirty="0">
                <a:solidFill>
                  <a:schemeClr val="accent1"/>
                </a:solidFill>
                <a:latin typeface="Garamond" panose="02020404030301010803" pitchFamily="18" charset="0"/>
              </a:rPr>
            </a:br>
            <a:r>
              <a:rPr lang="en-US" sz="900" spc="300" dirty="0" smtClean="0">
                <a:solidFill>
                  <a:schemeClr val="tx1">
                    <a:lumMod val="75000"/>
                    <a:lumOff val="25000"/>
                  </a:schemeClr>
                </a:solidFill>
                <a:latin typeface="Corbel" panose="020B0503020204020204" pitchFamily="34" charset="0"/>
              </a:rPr>
              <a:t>BATON ROUGE</a:t>
            </a:r>
            <a:endParaRPr lang="en-US" sz="2400" spc="300" baseline="0" dirty="0">
              <a:solidFill>
                <a:schemeClr val="tx1">
                  <a:lumMod val="75000"/>
                  <a:lumOff val="25000"/>
                </a:schemeClr>
              </a:solidFill>
              <a:latin typeface="Corbel" panose="020B0503020204020204" pitchFamily="34" charset="0"/>
            </a:endParaRPr>
          </a:p>
        </p:txBody>
      </p:sp>
      <p:pic>
        <p:nvPicPr>
          <p:cNvPr id="3" name="Picture 2"/>
          <p:cNvPicPr>
            <a:picLocks noChangeAspect="1"/>
          </p:cNvPicPr>
          <p:nvPr/>
        </p:nvPicPr>
        <p:blipFill>
          <a:blip r:embed="rId11"/>
          <a:stretch>
            <a:fillRect/>
          </a:stretch>
        </p:blipFill>
        <p:spPr>
          <a:xfrm>
            <a:off x="10527294" y="4619751"/>
            <a:ext cx="1500712" cy="2117075"/>
          </a:xfrm>
          <a:prstGeom prst="rect">
            <a:avLst/>
          </a:prstGeom>
        </p:spPr>
      </p:pic>
    </p:spTree>
    <p:extLst>
      <p:ext uri="{BB962C8B-B14F-4D97-AF65-F5344CB8AC3E}">
        <p14:creationId xmlns:p14="http://schemas.microsoft.com/office/powerpoint/2010/main" val="415367830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3</a:t>
            </a:fld>
            <a:endParaRPr lang="en-US" noProof="0" dirty="0"/>
          </a:p>
        </p:txBody>
      </p:sp>
      <p:pic>
        <p:nvPicPr>
          <p:cNvPr id="6" name="Picture Placeholder 5"/>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4718" r="14718"/>
          <a:stretch>
            <a:fillRect/>
          </a:stretch>
        </p:blipFill>
        <p:spPr>
          <a:xfrm rot="5400000">
            <a:off x="801461" y="832532"/>
            <a:ext cx="5278438" cy="5610225"/>
          </a:xfrm>
        </p:spPr>
      </p:pic>
      <p:sp>
        <p:nvSpPr>
          <p:cNvPr id="5" name="Subtitle 4"/>
          <p:cNvSpPr>
            <a:spLocks noGrp="1"/>
          </p:cNvSpPr>
          <p:nvPr>
            <p:ph type="subTitle" idx="1"/>
          </p:nvPr>
        </p:nvSpPr>
        <p:spPr/>
        <p:txBody>
          <a:bodyPr/>
          <a:lstStyle/>
          <a:p>
            <a:endParaRPr lang="en-US"/>
          </a:p>
        </p:txBody>
      </p:sp>
      <p:pic>
        <p:nvPicPr>
          <p:cNvPr id="7" name="Picture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1579" y="-742950"/>
            <a:ext cx="12303579" cy="9227684"/>
          </a:xfrm>
          <a:prstGeom prst="rect">
            <a:avLst/>
          </a:prstGeom>
        </p:spPr>
      </p:pic>
    </p:spTree>
    <p:extLst>
      <p:ext uri="{BB962C8B-B14F-4D97-AF65-F5344CB8AC3E}">
        <p14:creationId xmlns:p14="http://schemas.microsoft.com/office/powerpoint/2010/main" val="413793961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DBD9FDFD-48CE-40CD-AA8A-21ACDC758C14}"/>
              </a:ext>
            </a:extLst>
          </p:cNvPr>
          <p:cNvSpPr>
            <a:spLocks noGrp="1"/>
          </p:cNvSpPr>
          <p:nvPr>
            <p:ph type="title"/>
          </p:nvPr>
        </p:nvSpPr>
        <p:spPr>
          <a:xfrm>
            <a:off x="0" y="-502920"/>
            <a:ext cx="6766560" cy="4937760"/>
          </a:xfrm>
        </p:spPr>
        <p:txBody>
          <a:bodyPr/>
          <a:lstStyle/>
          <a:p>
            <a:r>
              <a:rPr lang="en-US" dirty="0" smtClean="0"/>
              <a:t/>
            </a:r>
            <a:br>
              <a:rPr lang="en-US" dirty="0" smtClean="0"/>
            </a:br>
            <a:r>
              <a:rPr lang="en-US" dirty="0"/>
              <a:t/>
            </a:r>
            <a:br>
              <a:rPr lang="en-US" dirty="0"/>
            </a:br>
            <a:r>
              <a:rPr lang="en-US" dirty="0" smtClean="0"/>
              <a:t>Sustainable Practices </a:t>
            </a:r>
            <a:br>
              <a:rPr lang="en-US" dirty="0" smtClean="0"/>
            </a:br>
            <a:r>
              <a:rPr lang="en-US" dirty="0" smtClean="0"/>
              <a:t> </a:t>
            </a:r>
            <a:endParaRPr lang="en-US" i="1" dirty="0"/>
          </a:p>
        </p:txBody>
      </p:sp>
      <p:sp>
        <p:nvSpPr>
          <p:cNvPr id="4" name="Subtitle 3">
            <a:extLst>
              <a:ext uri="{FF2B5EF4-FFF2-40B4-BE49-F238E27FC236}">
                <a16:creationId xmlns:a16="http://schemas.microsoft.com/office/drawing/2014/main" id="{4772945D-CA91-4CFE-8EB7-941C7618C994}"/>
              </a:ext>
            </a:extLst>
          </p:cNvPr>
          <p:cNvSpPr>
            <a:spLocks noGrp="1"/>
          </p:cNvSpPr>
          <p:nvPr>
            <p:ph type="subTitle" idx="1"/>
          </p:nvPr>
        </p:nvSpPr>
        <p:spPr>
          <a:xfrm>
            <a:off x="802576" y="1966250"/>
            <a:ext cx="3638852" cy="999487"/>
          </a:xfrm>
        </p:spPr>
        <p:txBody>
          <a:bodyPr/>
          <a:lstStyle/>
          <a:p>
            <a:pPr marL="342900" indent="-342900">
              <a:buFont typeface="Arial" panose="020B0604020202020204" pitchFamily="34" charset="0"/>
              <a:buChar char="•"/>
            </a:pPr>
            <a:r>
              <a:rPr lang="en-US" dirty="0"/>
              <a:t>Large Diversity of </a:t>
            </a:r>
            <a:r>
              <a:rPr lang="en-US" dirty="0" smtClean="0"/>
              <a:t>Plants</a:t>
            </a:r>
          </a:p>
          <a:p>
            <a:pPr marL="342900" indent="-342900">
              <a:buFont typeface="Arial" panose="020B0604020202020204" pitchFamily="34" charset="0"/>
              <a:buChar char="•"/>
            </a:pPr>
            <a:r>
              <a:rPr lang="en-US" dirty="0" smtClean="0"/>
              <a:t>Minimum </a:t>
            </a:r>
            <a:r>
              <a:rPr lang="en-US" dirty="0"/>
              <a:t>use of Fertilizers and </a:t>
            </a:r>
            <a:r>
              <a:rPr lang="en-US" dirty="0" smtClean="0"/>
              <a:t>Pesticides</a:t>
            </a:r>
          </a:p>
          <a:p>
            <a:pPr marL="342900" indent="-342900">
              <a:buFont typeface="Arial" panose="020B0604020202020204" pitchFamily="34" charset="0"/>
              <a:buChar char="•"/>
            </a:pPr>
            <a:r>
              <a:rPr lang="en-US" dirty="0" smtClean="0"/>
              <a:t>Integrated </a:t>
            </a:r>
            <a:r>
              <a:rPr lang="en-US" dirty="0"/>
              <a:t>Pest Management (IPM</a:t>
            </a:r>
            <a:r>
              <a:rPr lang="en-US" dirty="0" smtClean="0"/>
              <a:t>)</a:t>
            </a:r>
          </a:p>
          <a:p>
            <a:pPr marL="342900" indent="-342900">
              <a:buFont typeface="Arial" panose="020B0604020202020204" pitchFamily="34" charset="0"/>
              <a:buChar char="•"/>
            </a:pPr>
            <a:r>
              <a:rPr lang="en-US" dirty="0" smtClean="0"/>
              <a:t> </a:t>
            </a:r>
            <a:r>
              <a:rPr lang="en-US" dirty="0"/>
              <a:t>Water by hand and harvest rain </a:t>
            </a:r>
            <a:r>
              <a:rPr lang="en-US" dirty="0" smtClean="0"/>
              <a:t>water</a:t>
            </a:r>
          </a:p>
          <a:p>
            <a:pPr marL="342900" indent="-342900">
              <a:buFont typeface="Arial" panose="020B0604020202020204" pitchFamily="34" charset="0"/>
              <a:buChar char="•"/>
            </a:pPr>
            <a:r>
              <a:rPr lang="en-US" dirty="0" smtClean="0"/>
              <a:t>Recycle </a:t>
            </a:r>
            <a:r>
              <a:rPr lang="en-US" dirty="0"/>
              <a:t>pots and </a:t>
            </a:r>
            <a:r>
              <a:rPr lang="en-US" dirty="0" smtClean="0"/>
              <a:t>soil</a:t>
            </a:r>
          </a:p>
          <a:p>
            <a:pPr marL="342900" indent="-342900">
              <a:buFont typeface="Arial" panose="020B0604020202020204" pitchFamily="34" charset="0"/>
              <a:buChar char="•"/>
            </a:pPr>
            <a:r>
              <a:rPr lang="en-US" dirty="0" smtClean="0"/>
              <a:t>Composting</a:t>
            </a:r>
          </a:p>
          <a:p>
            <a:pPr marL="342900" indent="-342900">
              <a:buFont typeface="Arial" panose="020B0604020202020204" pitchFamily="34" charset="0"/>
              <a:buChar char="•"/>
            </a:pPr>
            <a:r>
              <a:rPr lang="en-US" dirty="0" smtClean="0"/>
              <a:t>Grow </a:t>
            </a:r>
            <a:r>
              <a:rPr lang="en-US" dirty="0"/>
              <a:t>all own plants </a:t>
            </a:r>
            <a:endParaRPr lang="en-US" dirty="0" smtClean="0"/>
          </a:p>
          <a:p>
            <a:pPr marL="342900" indent="-342900">
              <a:buFont typeface="Arial" panose="020B0604020202020204" pitchFamily="34" charset="0"/>
              <a:buChar char="•"/>
            </a:pPr>
            <a:r>
              <a:rPr lang="en-US" dirty="0" smtClean="0"/>
              <a:t>Use </a:t>
            </a:r>
            <a:r>
              <a:rPr lang="en-US" dirty="0"/>
              <a:t>what you have !!!</a:t>
            </a:r>
          </a:p>
          <a:p>
            <a:endParaRPr lang="en-US" dirty="0"/>
          </a:p>
        </p:txBody>
      </p:sp>
      <p:sp>
        <p:nvSpPr>
          <p:cNvPr id="5" name="Slide Number Placeholder 4">
            <a:extLst>
              <a:ext uri="{FF2B5EF4-FFF2-40B4-BE49-F238E27FC236}">
                <a16:creationId xmlns:a16="http://schemas.microsoft.com/office/drawing/2014/main" id="{F6964141-6F81-4947-A236-746D94ED3F6F}"/>
              </a:ext>
            </a:extLst>
          </p:cNvPr>
          <p:cNvSpPr>
            <a:spLocks noGrp="1"/>
          </p:cNvSpPr>
          <p:nvPr>
            <p:ph type="sldNum" sz="quarter" idx="11"/>
          </p:nvPr>
        </p:nvSpPr>
        <p:spPr/>
        <p:txBody>
          <a:bodyPr/>
          <a:lstStyle/>
          <a:p>
            <a:fld id="{19B51A1E-902D-48AF-9020-955120F399B6}" type="slidenum">
              <a:rPr lang="en-US" smtClean="0"/>
              <a:pPr/>
              <a:t>4</a:t>
            </a:fld>
            <a:endParaRPr lang="en-US" dirty="0"/>
          </a:p>
        </p:txBody>
      </p:sp>
      <p:pic>
        <p:nvPicPr>
          <p:cNvPr id="7" name="Picture Placeholder 6" descr="Blurry green with leaves in twig" title="Blurry green with leaves in twig">
            <a:extLst>
              <a:ext uri="{FF2B5EF4-FFF2-40B4-BE49-F238E27FC236}">
                <a16:creationId xmlns:a16="http://schemas.microsoft.com/office/drawing/2014/main" id="{9BD01FBA-B811-41DB-B340-A4A9F06A6685}"/>
              </a:ext>
            </a:extLst>
          </p:cNvPr>
          <p:cNvPicPr>
            <a:picLocks noGrp="1" noChangeAspect="1"/>
          </p:cNvPicPr>
          <p:nvPr>
            <p:ph type="pic" sz="quarter" idx="12"/>
          </p:nvPr>
        </p:nvPicPr>
        <p:blipFill>
          <a:blip r:embed="rId2" cstate="screen">
            <a:extLst>
              <a:ext uri="{28A0092B-C50C-407E-A947-70E740481C1C}">
                <a14:useLocalDpi xmlns:a14="http://schemas.microsoft.com/office/drawing/2010/main"/>
              </a:ext>
            </a:extLst>
          </a:blip>
          <a:srcRect/>
          <a:stretch>
            <a:fillRect/>
          </a:stretch>
        </p:blipFill>
        <p:spPr/>
      </p:pic>
      <p:pic>
        <p:nvPicPr>
          <p:cNvPr id="9" name="Picture 8"/>
          <p:cNvPicPr>
            <a:picLocks noChangeAspect="1"/>
          </p:cNvPicPr>
          <p:nvPr/>
        </p:nvPicPr>
        <p:blipFill>
          <a:blip r:embed="rId3"/>
          <a:stretch>
            <a:fillRect/>
          </a:stretch>
        </p:blipFill>
        <p:spPr>
          <a:xfrm>
            <a:off x="10963114" y="4714413"/>
            <a:ext cx="1021954" cy="1445574"/>
          </a:xfrm>
          <a:prstGeom prst="rect">
            <a:avLst/>
          </a:prstGeom>
        </p:spPr>
      </p:pic>
    </p:spTree>
    <p:extLst>
      <p:ext uri="{BB962C8B-B14F-4D97-AF65-F5344CB8AC3E}">
        <p14:creationId xmlns:p14="http://schemas.microsoft.com/office/powerpoint/2010/main" val="211769541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502400" y="0"/>
            <a:ext cx="5689600" cy="3725333"/>
          </a:xfrm>
        </p:spPr>
        <p:txBody>
          <a:bodyPr/>
          <a:lstStyle/>
          <a:p>
            <a:r>
              <a:rPr lang="en-US" dirty="0" smtClean="0"/>
              <a:t>Large Diversity of Plants </a:t>
            </a:r>
            <a:endParaRPr lang="en-US" dirty="0"/>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5</a:t>
            </a:fld>
            <a:endParaRPr lang="en-US" noProof="0" dirty="0"/>
          </a:p>
        </p:txBody>
      </p:sp>
      <p:pic>
        <p:nvPicPr>
          <p:cNvPr id="6" name="Picture Placeholder 5"/>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l="10143" r="10143"/>
          <a:stretch>
            <a:fillRect/>
          </a:stretch>
        </p:blipFill>
        <p:spPr>
          <a:xfrm>
            <a:off x="0" y="185351"/>
            <a:ext cx="7323895" cy="6889589"/>
          </a:xfrm>
        </p:spPr>
      </p:pic>
      <p:sp>
        <p:nvSpPr>
          <p:cNvPr id="5" name="Subtitle 4"/>
          <p:cNvSpPr>
            <a:spLocks noGrp="1"/>
          </p:cNvSpPr>
          <p:nvPr>
            <p:ph type="subTitle" idx="1"/>
          </p:nvPr>
        </p:nvSpPr>
        <p:spPr>
          <a:xfrm>
            <a:off x="7026331" y="1455599"/>
            <a:ext cx="5050468" cy="999487"/>
          </a:xfrm>
        </p:spPr>
        <p:txBody>
          <a:bodyPr/>
          <a:lstStyle/>
          <a:p>
            <a:pPr marL="342900" indent="-342900">
              <a:buFont typeface="Arial" panose="020B0604020202020204" pitchFamily="34" charset="0"/>
              <a:buChar char="•"/>
            </a:pPr>
            <a:r>
              <a:rPr lang="en-US" altLang="en-US" dirty="0"/>
              <a:t>Having a large diversity of plants is a good sustainable practice for pest and disease </a:t>
            </a:r>
            <a:r>
              <a:rPr lang="en-US" altLang="en-US" dirty="0" smtClean="0"/>
              <a:t>management/continuous crop</a:t>
            </a:r>
          </a:p>
          <a:p>
            <a:pPr marL="342900" indent="-342900">
              <a:buFont typeface="Arial" panose="020B0604020202020204" pitchFamily="34" charset="0"/>
              <a:buChar char="•"/>
            </a:pPr>
            <a:r>
              <a:rPr lang="en-US" dirty="0" smtClean="0"/>
              <a:t>Planting Methods</a:t>
            </a:r>
          </a:p>
          <a:p>
            <a:r>
              <a:rPr lang="en-US" dirty="0" smtClean="0"/>
              <a:t>Direct Seed vs. Transplant</a:t>
            </a:r>
            <a:endParaRPr lang="en-US" dirty="0"/>
          </a:p>
        </p:txBody>
      </p:sp>
      <p:pic>
        <p:nvPicPr>
          <p:cNvPr id="7" name="Picture 6"/>
          <p:cNvPicPr>
            <a:picLocks noChangeAspect="1"/>
          </p:cNvPicPr>
          <p:nvPr/>
        </p:nvPicPr>
        <p:blipFill>
          <a:blip r:embed="rId3"/>
          <a:stretch>
            <a:fillRect/>
          </a:stretch>
        </p:blipFill>
        <p:spPr>
          <a:xfrm>
            <a:off x="76947" y="5334526"/>
            <a:ext cx="1024217" cy="1444877"/>
          </a:xfrm>
          <a:prstGeom prst="rect">
            <a:avLst/>
          </a:prstGeom>
        </p:spPr>
      </p:pic>
      <p:pic>
        <p:nvPicPr>
          <p:cNvPr id="8" name="Picture 7"/>
          <p:cNvPicPr>
            <a:picLocks noChangeAspect="1"/>
          </p:cNvPicPr>
          <p:nvPr/>
        </p:nvPicPr>
        <p:blipFill>
          <a:blip r:embed="rId4"/>
          <a:stretch>
            <a:fillRect/>
          </a:stretch>
        </p:blipFill>
        <p:spPr>
          <a:xfrm>
            <a:off x="9945012" y="3987979"/>
            <a:ext cx="2003698" cy="2368371"/>
          </a:xfrm>
          <a:prstGeom prst="rect">
            <a:avLst/>
          </a:prstGeom>
        </p:spPr>
      </p:pic>
      <p:pic>
        <p:nvPicPr>
          <p:cNvPr id="9" name="Picture 8"/>
          <p:cNvPicPr>
            <a:picLocks noChangeAspect="1"/>
          </p:cNvPicPr>
          <p:nvPr/>
        </p:nvPicPr>
        <p:blipFill>
          <a:blip r:embed="rId5"/>
          <a:stretch>
            <a:fillRect/>
          </a:stretch>
        </p:blipFill>
        <p:spPr>
          <a:xfrm>
            <a:off x="5243655" y="3725333"/>
            <a:ext cx="4512733" cy="3007737"/>
          </a:xfrm>
          <a:prstGeom prst="rect">
            <a:avLst/>
          </a:prstGeom>
        </p:spPr>
      </p:pic>
    </p:spTree>
    <p:extLst>
      <p:ext uri="{BB962C8B-B14F-4D97-AF65-F5344CB8AC3E}">
        <p14:creationId xmlns:p14="http://schemas.microsoft.com/office/powerpoint/2010/main" val="3033297198"/>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sz="4000" dirty="0" smtClean="0"/>
              <a:t>Direct Seeding </a:t>
            </a:r>
            <a:endParaRPr lang="en-US" sz="4000"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p:txBody>
          <a:bodyPr/>
          <a:lstStyle/>
          <a:p>
            <a:r>
              <a:rPr lang="en-US" dirty="0" smtClean="0"/>
              <a:t>Planting the seed directly into the field or garden </a:t>
            </a:r>
            <a:endParaRPr lang="en-US" dirty="0"/>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2000" y="2438400"/>
            <a:ext cx="5472000" cy="3681600"/>
          </a:xfrm>
        </p:spPr>
        <p:txBody>
          <a:bodyPr/>
          <a:lstStyle/>
          <a:p>
            <a:pPr marL="533400" indent="-533400">
              <a:spcBef>
                <a:spcPct val="20000"/>
              </a:spcBef>
              <a:buFontTx/>
              <a:buChar char="•"/>
              <a:defRPr/>
            </a:pPr>
            <a:r>
              <a:rPr lang="en-US" altLang="en-US" sz="2800" kern="0" dirty="0" smtClean="0">
                <a:solidFill>
                  <a:srgbClr val="000000"/>
                </a:solidFill>
                <a:latin typeface="Arial"/>
              </a:rPr>
              <a:t>Seed </a:t>
            </a:r>
            <a:r>
              <a:rPr lang="en-US" altLang="en-US" sz="2800" kern="0" dirty="0" smtClean="0">
                <a:solidFill>
                  <a:srgbClr val="000000"/>
                </a:solidFill>
                <a:latin typeface="Arial"/>
              </a:rPr>
              <a:t>supply available</a:t>
            </a:r>
            <a:endParaRPr lang="en-US" altLang="en-US" sz="2800" kern="0" dirty="0">
              <a:solidFill>
                <a:srgbClr val="000000"/>
              </a:solidFill>
              <a:latin typeface="Arial"/>
            </a:endParaRPr>
          </a:p>
          <a:p>
            <a:pPr marL="533400" indent="-533400">
              <a:spcBef>
                <a:spcPct val="20000"/>
              </a:spcBef>
              <a:buFontTx/>
              <a:buChar char="•"/>
              <a:defRPr/>
            </a:pPr>
            <a:r>
              <a:rPr lang="en-US" altLang="en-US" sz="2800" kern="0" dirty="0">
                <a:solidFill>
                  <a:srgbClr val="000000"/>
                </a:solidFill>
                <a:latin typeface="Arial"/>
              </a:rPr>
              <a:t>Inexpensive seed available</a:t>
            </a:r>
          </a:p>
          <a:p>
            <a:pPr marL="533400" indent="-533400">
              <a:spcBef>
                <a:spcPct val="20000"/>
              </a:spcBef>
              <a:buFontTx/>
              <a:buChar char="•"/>
              <a:defRPr/>
            </a:pPr>
            <a:r>
              <a:rPr lang="en-US" altLang="en-US" sz="2800" kern="0" dirty="0">
                <a:solidFill>
                  <a:srgbClr val="000000"/>
                </a:solidFill>
                <a:latin typeface="Arial"/>
              </a:rPr>
              <a:t>Labor shortage when planting</a:t>
            </a:r>
          </a:p>
          <a:p>
            <a:pPr marL="533400" indent="-533400">
              <a:spcBef>
                <a:spcPct val="20000"/>
              </a:spcBef>
              <a:buFontTx/>
              <a:buChar char="•"/>
              <a:defRPr/>
            </a:pPr>
            <a:r>
              <a:rPr lang="en-US" altLang="en-US" sz="2800" kern="0" dirty="0">
                <a:solidFill>
                  <a:srgbClr val="000000"/>
                </a:solidFill>
                <a:latin typeface="Arial"/>
              </a:rPr>
              <a:t>More weed control is needed for plants to grow</a:t>
            </a:r>
          </a:p>
          <a:p>
            <a:pPr marL="533400" indent="-533400">
              <a:spcBef>
                <a:spcPct val="20000"/>
              </a:spcBef>
              <a:buFontTx/>
              <a:buChar char="•"/>
              <a:defRPr/>
            </a:pPr>
            <a:r>
              <a:rPr lang="en-US" altLang="en-US" sz="2800" kern="0" dirty="0">
                <a:solidFill>
                  <a:srgbClr val="000000"/>
                </a:solidFill>
                <a:latin typeface="Arial"/>
              </a:rPr>
              <a:t>Thinning is needed</a:t>
            </a:r>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6</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1308" y="0"/>
            <a:ext cx="5143500" cy="6858000"/>
          </a:xfrm>
          <a:prstGeom prst="rect">
            <a:avLst/>
          </a:prstGeom>
        </p:spPr>
      </p:pic>
    </p:spTree>
    <p:extLst>
      <p:ext uri="{BB962C8B-B14F-4D97-AF65-F5344CB8AC3E}">
        <p14:creationId xmlns:p14="http://schemas.microsoft.com/office/powerpoint/2010/main" val="13297466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60F281-4FF6-4617-A809-AC9C15ECF18A}"/>
              </a:ext>
            </a:extLst>
          </p:cNvPr>
          <p:cNvSpPr>
            <a:spLocks noGrp="1"/>
          </p:cNvSpPr>
          <p:nvPr>
            <p:ph type="title"/>
          </p:nvPr>
        </p:nvSpPr>
        <p:spPr/>
        <p:txBody>
          <a:bodyPr/>
          <a:lstStyle/>
          <a:p>
            <a:r>
              <a:rPr lang="en-US" sz="4000" dirty="0" smtClean="0"/>
              <a:t>Transplants </a:t>
            </a:r>
            <a:endParaRPr lang="en-US" sz="4000" dirty="0"/>
          </a:p>
        </p:txBody>
      </p:sp>
      <p:sp>
        <p:nvSpPr>
          <p:cNvPr id="3" name="Text Placeholder 2">
            <a:extLst>
              <a:ext uri="{FF2B5EF4-FFF2-40B4-BE49-F238E27FC236}">
                <a16:creationId xmlns:a16="http://schemas.microsoft.com/office/drawing/2014/main" id="{611DC577-0A95-47D0-95D9-5F8DA763D46B}"/>
              </a:ext>
            </a:extLst>
          </p:cNvPr>
          <p:cNvSpPr>
            <a:spLocks noGrp="1"/>
          </p:cNvSpPr>
          <p:nvPr>
            <p:ph type="body" sz="quarter" idx="32"/>
          </p:nvPr>
        </p:nvSpPr>
        <p:spPr/>
        <p:txBody>
          <a:bodyPr/>
          <a:lstStyle/>
          <a:p>
            <a:r>
              <a:rPr lang="en-US" dirty="0" smtClean="0"/>
              <a:t>Planting the seed directly into the field or garden </a:t>
            </a:r>
            <a:endParaRPr lang="en-US" dirty="0"/>
          </a:p>
        </p:txBody>
      </p:sp>
      <p:sp>
        <p:nvSpPr>
          <p:cNvPr id="4" name="Content Placeholder 3">
            <a:extLst>
              <a:ext uri="{FF2B5EF4-FFF2-40B4-BE49-F238E27FC236}">
                <a16:creationId xmlns:a16="http://schemas.microsoft.com/office/drawing/2014/main" id="{D355C61F-C8F1-4977-8E1F-F16C0D9EA88C}"/>
              </a:ext>
            </a:extLst>
          </p:cNvPr>
          <p:cNvSpPr>
            <a:spLocks noGrp="1"/>
          </p:cNvSpPr>
          <p:nvPr>
            <p:ph sz="half" idx="1"/>
          </p:nvPr>
        </p:nvSpPr>
        <p:spPr>
          <a:xfrm>
            <a:off x="432000" y="2438400"/>
            <a:ext cx="5472000" cy="3681600"/>
          </a:xfrm>
        </p:spPr>
        <p:txBody>
          <a:bodyPr/>
          <a:lstStyle/>
          <a:p>
            <a:pPr marL="342900" indent="-342900">
              <a:spcBef>
                <a:spcPct val="20000"/>
              </a:spcBef>
              <a:buFontTx/>
              <a:buChar char="•"/>
              <a:defRPr/>
            </a:pPr>
            <a:r>
              <a:rPr lang="en-US" altLang="en-US" sz="2800" kern="0" dirty="0">
                <a:solidFill>
                  <a:srgbClr val="000000"/>
                </a:solidFill>
                <a:latin typeface="Arial"/>
              </a:rPr>
              <a:t>Seed </a:t>
            </a:r>
            <a:r>
              <a:rPr lang="en-US" altLang="en-US" sz="2800" kern="0" dirty="0" smtClean="0">
                <a:solidFill>
                  <a:srgbClr val="000000"/>
                </a:solidFill>
                <a:latin typeface="Arial"/>
              </a:rPr>
              <a:t>price high</a:t>
            </a:r>
            <a:endParaRPr lang="en-US" altLang="en-US" sz="2800" kern="0" dirty="0">
              <a:solidFill>
                <a:srgbClr val="000000"/>
              </a:solidFill>
              <a:latin typeface="Arial"/>
            </a:endParaRPr>
          </a:p>
          <a:p>
            <a:pPr marL="342900" indent="-342900">
              <a:spcBef>
                <a:spcPct val="20000"/>
              </a:spcBef>
              <a:buFontTx/>
              <a:buChar char="•"/>
              <a:defRPr/>
            </a:pPr>
            <a:r>
              <a:rPr lang="en-US" altLang="en-US" sz="2800" kern="0" dirty="0">
                <a:solidFill>
                  <a:srgbClr val="000000"/>
                </a:solidFill>
                <a:latin typeface="Arial"/>
              </a:rPr>
              <a:t>Compete better with weeds</a:t>
            </a:r>
          </a:p>
          <a:p>
            <a:pPr marL="342900" indent="-342900">
              <a:spcBef>
                <a:spcPct val="20000"/>
              </a:spcBef>
              <a:buFontTx/>
              <a:buChar char="•"/>
              <a:defRPr/>
            </a:pPr>
            <a:r>
              <a:rPr lang="en-US" altLang="en-US" sz="2800" kern="0" dirty="0">
                <a:solidFill>
                  <a:srgbClr val="000000"/>
                </a:solidFill>
                <a:latin typeface="Arial"/>
              </a:rPr>
              <a:t>No thinning</a:t>
            </a:r>
          </a:p>
          <a:p>
            <a:pPr marL="342900" indent="-342900">
              <a:spcBef>
                <a:spcPct val="20000"/>
              </a:spcBef>
              <a:buFontTx/>
              <a:buChar char="•"/>
              <a:defRPr/>
            </a:pPr>
            <a:r>
              <a:rPr lang="en-US" altLang="en-US" sz="2800" kern="0" dirty="0">
                <a:solidFill>
                  <a:srgbClr val="000000"/>
                </a:solidFill>
                <a:latin typeface="Arial"/>
              </a:rPr>
              <a:t>Survive harsh weather and pests</a:t>
            </a:r>
          </a:p>
          <a:p>
            <a:pPr marL="342900" indent="-342900">
              <a:spcBef>
                <a:spcPct val="20000"/>
              </a:spcBef>
              <a:buFontTx/>
              <a:buChar char="•"/>
              <a:defRPr/>
            </a:pPr>
            <a:r>
              <a:rPr lang="en-US" altLang="en-US" sz="2800" kern="0" dirty="0">
                <a:solidFill>
                  <a:srgbClr val="000000"/>
                </a:solidFill>
                <a:latin typeface="Arial"/>
              </a:rPr>
              <a:t>Get ahead of season</a:t>
            </a:r>
          </a:p>
          <a:p>
            <a:pPr marL="533400" indent="-533400">
              <a:spcBef>
                <a:spcPct val="20000"/>
              </a:spcBef>
              <a:buFontTx/>
              <a:buChar char="•"/>
              <a:defRPr/>
            </a:pPr>
            <a:endParaRPr lang="en-US" altLang="en-US" sz="2800" kern="0" dirty="0">
              <a:solidFill>
                <a:srgbClr val="000000"/>
              </a:solidFill>
              <a:latin typeface="Arial"/>
            </a:endParaRPr>
          </a:p>
          <a:p>
            <a:endParaRPr lang="en-US" dirty="0"/>
          </a:p>
        </p:txBody>
      </p:sp>
      <p:sp>
        <p:nvSpPr>
          <p:cNvPr id="6" name="Slide Number Placeholder 5">
            <a:extLst>
              <a:ext uri="{FF2B5EF4-FFF2-40B4-BE49-F238E27FC236}">
                <a16:creationId xmlns:a16="http://schemas.microsoft.com/office/drawing/2014/main" id="{1C554D9F-1895-486E-BFBA-905BB2D29E08}"/>
              </a:ext>
            </a:extLst>
          </p:cNvPr>
          <p:cNvSpPr>
            <a:spLocks noGrp="1"/>
          </p:cNvSpPr>
          <p:nvPr>
            <p:ph type="sldNum" sz="quarter" idx="11"/>
          </p:nvPr>
        </p:nvSpPr>
        <p:spPr/>
        <p:txBody>
          <a:bodyPr/>
          <a:lstStyle/>
          <a:p>
            <a:fld id="{19B51A1E-902D-48AF-9020-955120F399B6}" type="slidenum">
              <a:rPr lang="en-US" smtClean="0"/>
              <a:pPr/>
              <a:t>7</a:t>
            </a:fld>
            <a:endParaRPr lang="en-US" dirty="0"/>
          </a:p>
        </p:txBody>
      </p:sp>
      <p:pic>
        <p:nvPicPr>
          <p:cNvPr id="10" name="Picture Placeholder 9" descr="Spiraling inside of a shell" title="Spiraling inside of a shell">
            <a:extLst>
              <a:ext uri="{FF2B5EF4-FFF2-40B4-BE49-F238E27FC236}">
                <a16:creationId xmlns:a16="http://schemas.microsoft.com/office/drawing/2014/main" id="{EB8894DA-5A0F-45C1-B4BE-7D1EA8A943C4}"/>
              </a:ext>
            </a:extLst>
          </p:cNvPr>
          <p:cNvPicPr>
            <a:picLocks noGrp="1" noChangeAspect="1"/>
          </p:cNvPicPr>
          <p:nvPr>
            <p:ph type="pic" sz="quarter" idx="10"/>
          </p:nvPr>
        </p:nvPicPr>
        <p:blipFill>
          <a:blip r:embed="rId2" cstate="screen">
            <a:extLst>
              <a:ext uri="{28A0092B-C50C-407E-A947-70E740481C1C}">
                <a14:useLocalDpi xmlns:a14="http://schemas.microsoft.com/office/drawing/2010/main"/>
              </a:ext>
            </a:extLst>
          </a:blip>
          <a:srcRect/>
          <a:stretch>
            <a:fillRect/>
          </a:stretch>
        </p:blipFill>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671308" y="0"/>
            <a:ext cx="5143500" cy="6858000"/>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400000">
            <a:off x="5813858" y="851358"/>
            <a:ext cx="6858000" cy="5143500"/>
          </a:xfrm>
          <a:prstGeom prst="rect">
            <a:avLst/>
          </a:prstGeom>
        </p:spPr>
      </p:pic>
    </p:spTree>
    <p:extLst>
      <p:ext uri="{BB962C8B-B14F-4D97-AF65-F5344CB8AC3E}">
        <p14:creationId xmlns:p14="http://schemas.microsoft.com/office/powerpoint/2010/main" val="4031977818"/>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endParaRPr lang="en-US"/>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8</a:t>
            </a:fld>
            <a:endParaRPr lang="en-US" noProof="0" dirty="0"/>
          </a:p>
        </p:txBody>
      </p:sp>
      <p:sp>
        <p:nvSpPr>
          <p:cNvPr id="4" name="Title 3"/>
          <p:cNvSpPr>
            <a:spLocks noGrp="1"/>
          </p:cNvSpPr>
          <p:nvPr>
            <p:ph type="title"/>
          </p:nvPr>
        </p:nvSpPr>
        <p:spPr/>
        <p:txBody>
          <a:bodyPr/>
          <a:lstStyle/>
          <a:p>
            <a:endParaRPr lang="en-US"/>
          </a:p>
        </p:txBody>
      </p:sp>
      <p:sp>
        <p:nvSpPr>
          <p:cNvPr id="5" name="Text Placeholder 4"/>
          <p:cNvSpPr>
            <a:spLocks noGrp="1"/>
          </p:cNvSpPr>
          <p:nvPr>
            <p:ph type="body" sz="quarter" idx="32"/>
          </p:nvPr>
        </p:nvSpPr>
        <p:spPr/>
        <p:txBody>
          <a:bodyPr/>
          <a:lstStyle/>
          <a:p>
            <a:endParaRPr lang="en-US"/>
          </a:p>
        </p:txBody>
      </p:sp>
      <p:sp>
        <p:nvSpPr>
          <p:cNvPr id="6" name="Picture Placeholder 5"/>
          <p:cNvSpPr>
            <a:spLocks noGrp="1"/>
          </p:cNvSpPr>
          <p:nvPr>
            <p:ph type="pic" sz="quarter" idx="10"/>
          </p:nvPr>
        </p:nvSpPr>
        <p:spPr/>
      </p:sp>
      <p:pic>
        <p:nvPicPr>
          <p:cNvPr id="7" name="Picture 6"/>
          <p:cNvPicPr>
            <a:picLocks noChangeAspect="1"/>
          </p:cNvPicPr>
          <p:nvPr/>
        </p:nvPicPr>
        <p:blipFill>
          <a:blip r:embed="rId2"/>
          <a:stretch>
            <a:fillRect/>
          </a:stretch>
        </p:blipFill>
        <p:spPr>
          <a:xfrm>
            <a:off x="-179613" y="-882041"/>
            <a:ext cx="12371613" cy="9278708"/>
          </a:xfrm>
          <a:prstGeom prst="rect">
            <a:avLst/>
          </a:prstGeom>
        </p:spPr>
      </p:pic>
    </p:spTree>
    <p:extLst>
      <p:ext uri="{BB962C8B-B14F-4D97-AF65-F5344CB8AC3E}">
        <p14:creationId xmlns:p14="http://schemas.microsoft.com/office/powerpoint/2010/main" val="416933705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half" idx="1"/>
          </p:nvPr>
        </p:nvSpPr>
        <p:spPr/>
        <p:txBody>
          <a:bodyPr/>
          <a:lstStyle/>
          <a:p>
            <a:endParaRPr lang="en-US"/>
          </a:p>
        </p:txBody>
      </p:sp>
      <p:sp>
        <p:nvSpPr>
          <p:cNvPr id="3" name="Slide Number Placeholder 2"/>
          <p:cNvSpPr>
            <a:spLocks noGrp="1"/>
          </p:cNvSpPr>
          <p:nvPr>
            <p:ph type="sldNum" sz="quarter" idx="11"/>
          </p:nvPr>
        </p:nvSpPr>
        <p:spPr/>
        <p:txBody>
          <a:bodyPr/>
          <a:lstStyle/>
          <a:p>
            <a:fld id="{19B51A1E-902D-48AF-9020-955120F399B6}" type="slidenum">
              <a:rPr lang="en-US" noProof="0" smtClean="0"/>
              <a:pPr/>
              <a:t>9</a:t>
            </a:fld>
            <a:endParaRPr lang="en-US" noProof="0" dirty="0"/>
          </a:p>
        </p:txBody>
      </p:sp>
      <p:sp>
        <p:nvSpPr>
          <p:cNvPr id="4" name="Title 3"/>
          <p:cNvSpPr>
            <a:spLocks noGrp="1"/>
          </p:cNvSpPr>
          <p:nvPr>
            <p:ph type="title"/>
          </p:nvPr>
        </p:nvSpPr>
        <p:spPr/>
        <p:txBody>
          <a:bodyPr/>
          <a:lstStyle/>
          <a:p>
            <a:endParaRPr lang="en-US"/>
          </a:p>
        </p:txBody>
      </p:sp>
      <p:sp>
        <p:nvSpPr>
          <p:cNvPr id="5" name="Text Placeholder 4"/>
          <p:cNvSpPr>
            <a:spLocks noGrp="1"/>
          </p:cNvSpPr>
          <p:nvPr>
            <p:ph type="body" sz="quarter" idx="32"/>
          </p:nvPr>
        </p:nvSpPr>
        <p:spPr/>
        <p:txBody>
          <a:bodyPr/>
          <a:lstStyle/>
          <a:p>
            <a:endParaRPr lang="en-US"/>
          </a:p>
        </p:txBody>
      </p:sp>
      <p:sp>
        <p:nvSpPr>
          <p:cNvPr id="6" name="Picture Placeholder 5"/>
          <p:cNvSpPr>
            <a:spLocks noGrp="1"/>
          </p:cNvSpPr>
          <p:nvPr>
            <p:ph type="pic" sz="quarter" idx="10"/>
          </p:nvPr>
        </p:nvSpPr>
        <p:spPr/>
      </p:sp>
      <p:pic>
        <p:nvPicPr>
          <p:cNvPr id="1026" name="Picture 2" descr="How to Harden Off and Transplant Your Seedlings — Seed Savers Exchange Blo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81" y="-165100"/>
            <a:ext cx="12198281" cy="7264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18398008"/>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Custom 133">
      <a:dk1>
        <a:sysClr val="windowText" lastClr="000000"/>
      </a:dk1>
      <a:lt1>
        <a:srgbClr val="FFFFFF"/>
      </a:lt1>
      <a:dk2>
        <a:srgbClr val="3F3F3F"/>
      </a:dk2>
      <a:lt2>
        <a:srgbClr val="F2F2F2"/>
      </a:lt2>
      <a:accent1>
        <a:srgbClr val="029B2D"/>
      </a:accent1>
      <a:accent2>
        <a:srgbClr val="E86F1B"/>
      </a:accent2>
      <a:accent3>
        <a:srgbClr val="E812B3"/>
      </a:accent3>
      <a:accent4>
        <a:srgbClr val="FFC000"/>
      </a:accent4>
      <a:accent5>
        <a:srgbClr val="1BD8E8"/>
      </a:accent5>
      <a:accent6>
        <a:srgbClr val="029B2D"/>
      </a:accent6>
      <a:hlink>
        <a:srgbClr val="029B2D"/>
      </a:hlink>
      <a:folHlink>
        <a:srgbClr val="029B2D"/>
      </a:folHlink>
    </a:clrScheme>
    <a:fontScheme name="Custom 152">
      <a:majorFont>
        <a:latin typeface="Garamond"/>
        <a:ea typeface=""/>
        <a:cs typeface=""/>
      </a:majorFont>
      <a:minorFont>
        <a:latin typeface="Corbe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lumMod val="95000"/>
          </a:schemeClr>
        </a:solidFill>
        <a:ln w="3175"/>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Presentation1" id="{7EB04933-E851-418C-A8A1-19321B02EBDC}" vid="{5DC7ABD2-EC8F-4ED8-91C8-AA507EAC186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MediaServiceKeyPoints xmlns="71af3243-3dd4-4a8d-8c0d-dd76da1f02a5" xsi:nil="true"/>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11" ma:contentTypeDescription="Create a new document." ma:contentTypeScope="" ma:versionID="96291512c1ee715ab617f4c07df79fc1">
  <xsd:schema xmlns:xsd="http://www.w3.org/2001/XMLSchema" xmlns:xs="http://www.w3.org/2001/XMLSchema" xmlns:p="http://schemas.microsoft.com/office/2006/metadata/properties" xmlns:ns2="71af3243-3dd4-4a8d-8c0d-dd76da1f02a5" xmlns:ns3="16c05727-aa75-4e4a-9b5f-8a80a1165891" targetNamespace="http://schemas.microsoft.com/office/2006/metadata/properties" ma:root="true" ma:fieldsID="8256c27c40ca5c40ce1cf6c44f0205df" ns2:_="" ns3:_="">
    <xsd:import namespace="71af3243-3dd4-4a8d-8c0d-dd76da1f02a5"/>
    <xsd:import namespace="16c05727-aa75-4e4a-9b5f-8a80a1165891"/>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0E111B19-7283-4751-B1F8-E7CC95678A87}">
  <ds:schemaRefs>
    <ds:schemaRef ds:uri="http://schemas.microsoft.com/office/2006/metadata/properties"/>
    <ds:schemaRef ds:uri="http://schemas.microsoft.com/office/infopath/2007/PartnerControls"/>
    <ds:schemaRef ds:uri="http://www.w3.org/XML/1998/namespace"/>
    <ds:schemaRef ds:uri="http://purl.org/dc/elements/1.1/"/>
    <ds:schemaRef ds:uri="71af3243-3dd4-4a8d-8c0d-dd76da1f02a5"/>
    <ds:schemaRef ds:uri="http://schemas.microsoft.com/office/2006/documentManagement/types"/>
    <ds:schemaRef ds:uri="16c05727-aa75-4e4a-9b5f-8a80a1165891"/>
    <ds:schemaRef ds:uri="http://purl.org/dc/terms/"/>
    <ds:schemaRef ds:uri="http://schemas.openxmlformats.org/package/2006/metadata/core-properties"/>
    <ds:schemaRef ds:uri="http://purl.org/dc/dcmitype/"/>
  </ds:schemaRefs>
</ds:datastoreItem>
</file>

<file path=customXml/itemProps2.xml><?xml version="1.0" encoding="utf-8"?>
<ds:datastoreItem xmlns:ds="http://schemas.openxmlformats.org/officeDocument/2006/customXml" ds:itemID="{57EFC333-DF66-4191-BB24-0295598A3F7B}">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71af3243-3dd4-4a8d-8c0d-dd76da1f02a5"/>
    <ds:schemaRef ds:uri="16c05727-aa75-4e4a-9b5f-8a80a1165891"/>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67B38E9C-53F4-45B7-BB77-8539BB7040F8}">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Organic presentation</Template>
  <TotalTime>0</TotalTime>
  <Words>581</Words>
  <Application>Microsoft Office PowerPoint</Application>
  <PresentationFormat>Widescreen</PresentationFormat>
  <Paragraphs>165</Paragraphs>
  <Slides>27</Slides>
  <Notes>0</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27</vt:i4>
      </vt:variant>
    </vt:vector>
  </HeadingPairs>
  <TitlesOfParts>
    <vt:vector size="34" baseType="lpstr">
      <vt:lpstr>Arial</vt:lpstr>
      <vt:lpstr>Calibri</vt:lpstr>
      <vt:lpstr>Corbel</vt:lpstr>
      <vt:lpstr>Garamond</vt:lpstr>
      <vt:lpstr>Open Sans</vt:lpstr>
      <vt:lpstr>Times New Roman</vt:lpstr>
      <vt:lpstr>Office Theme</vt:lpstr>
      <vt:lpstr>  Sustainable Agriculture  Looking to the Past for a Better Future  Stephanie M. Elwood, M.S.</vt:lpstr>
      <vt:lpstr>What is Sustainable Agriculture?</vt:lpstr>
      <vt:lpstr>PowerPoint Presentation</vt:lpstr>
      <vt:lpstr>  Sustainable Practices   </vt:lpstr>
      <vt:lpstr>Large Diversity of Plants </vt:lpstr>
      <vt:lpstr>Direct Seeding </vt:lpstr>
      <vt:lpstr>Transplants </vt:lpstr>
      <vt:lpstr>PowerPoint Presentation</vt:lpstr>
      <vt:lpstr>PowerPoint Presentation</vt:lpstr>
      <vt:lpstr>Minimum Use of Fertilizers &amp; Pesticides </vt:lpstr>
      <vt:lpstr>Minimum Use of Fertilizers &amp; Pesticides </vt:lpstr>
      <vt:lpstr>N-P-K</vt:lpstr>
      <vt:lpstr>Example </vt:lpstr>
      <vt:lpstr>Which fertilizer would you choose?</vt:lpstr>
      <vt:lpstr>Integrated Pest Management IPM</vt:lpstr>
      <vt:lpstr>PowerPoint Presentation</vt:lpstr>
      <vt:lpstr>PowerPoint Presentation</vt:lpstr>
      <vt:lpstr>Integrated Pest Management</vt:lpstr>
      <vt:lpstr>Water by hand/ Harvest rain water</vt:lpstr>
      <vt:lpstr>PowerPoint Presentation</vt:lpstr>
      <vt:lpstr>PowerPoint Presentation</vt:lpstr>
      <vt:lpstr>Composting – Grow your own soil &amp; fertilizer for FREE</vt:lpstr>
      <vt:lpstr>Recycle – Use what you HAVE!</vt:lpstr>
      <vt:lpstr>PowerPoint Presentation</vt:lpstr>
      <vt:lpstr>PowerPoint Presentation</vt:lpstr>
      <vt:lpstr>Table</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2023-05-09T22:43:07Z</dcterms:created>
  <dcterms:modified xsi:type="dcterms:W3CDTF">2023-05-15T23:41:10Z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